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0" r:id="rId1"/>
  </p:sldMasterIdLst>
  <p:notesMasterIdLst>
    <p:notesMasterId r:id="rId19"/>
  </p:notesMasterIdLst>
  <p:sldIdLst>
    <p:sldId id="316" r:id="rId2"/>
    <p:sldId id="320" r:id="rId3"/>
    <p:sldId id="324" r:id="rId4"/>
    <p:sldId id="321" r:id="rId5"/>
    <p:sldId id="327" r:id="rId6"/>
    <p:sldId id="333" r:id="rId7"/>
    <p:sldId id="322" r:id="rId8"/>
    <p:sldId id="331" r:id="rId9"/>
    <p:sldId id="336" r:id="rId10"/>
    <p:sldId id="348" r:id="rId11"/>
    <p:sldId id="325" r:id="rId12"/>
    <p:sldId id="326" r:id="rId13"/>
    <p:sldId id="346" r:id="rId14"/>
    <p:sldId id="341" r:id="rId15"/>
    <p:sldId id="349" r:id="rId16"/>
    <p:sldId id="344" r:id="rId17"/>
    <p:sldId id="319"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18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9BF"/>
    <a:srgbClr val="FFC91D"/>
    <a:srgbClr val="0076B8"/>
    <a:srgbClr val="F3F3F3"/>
    <a:srgbClr val="378745"/>
    <a:srgbClr val="1E6F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79850" autoAdjust="0"/>
  </p:normalViewPr>
  <p:slideViewPr>
    <p:cSldViewPr snapToGrid="0" showGuides="1">
      <p:cViewPr varScale="1">
        <p:scale>
          <a:sx n="69" d="100"/>
          <a:sy n="69" d="100"/>
        </p:scale>
        <p:origin x="1205" y="58"/>
      </p:cViewPr>
      <p:guideLst>
        <p:guide orient="horz" pos="2115"/>
        <p:guide pos="189"/>
      </p:guideLst>
    </p:cSldViewPr>
  </p:slideViewPr>
  <p:outlineViewPr>
    <p:cViewPr>
      <p:scale>
        <a:sx n="33" d="100"/>
        <a:sy n="33" d="100"/>
      </p:scale>
      <p:origin x="0" y="-3822"/>
    </p:cViewPr>
  </p:outlin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04C32A-1463-4C7F-895C-2D10616D6042}" type="datetimeFigureOut">
              <a:rPr lang="zh-CN" altLang="en-US" smtClean="0"/>
              <a:t>2023/12/17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D24666-325C-44BD-8B51-5ECFF9C64E9B}" type="slidenum">
              <a:rPr lang="zh-CN" altLang="en-US" smtClean="0"/>
              <a:t>‹#›</a:t>
            </a:fld>
            <a:endParaRPr lang="zh-CN" altLang="en-US"/>
          </a:p>
        </p:txBody>
      </p:sp>
    </p:spTree>
    <p:extLst>
      <p:ext uri="{BB962C8B-B14F-4D97-AF65-F5344CB8AC3E}">
        <p14:creationId xmlns:p14="http://schemas.microsoft.com/office/powerpoint/2010/main" val="1895531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1</a:t>
            </a:fld>
            <a:endParaRPr lang="zh-CN" altLang="en-US"/>
          </a:p>
        </p:txBody>
      </p:sp>
    </p:spTree>
    <p:extLst>
      <p:ext uri="{BB962C8B-B14F-4D97-AF65-F5344CB8AC3E}">
        <p14:creationId xmlns:p14="http://schemas.microsoft.com/office/powerpoint/2010/main" val="2115787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apple-system"/>
              </a:rPr>
              <a:t>每个子部分对应不同的源图像；第一列是源图像，后续列将图像与（第二行）和不带样式（第一行）的图像进行比较。在此过程之后，相应的分割掩码保持不变。</a:t>
            </a:r>
            <a:endParaRPr lang="zh-CN" altLang="en-US"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10</a:t>
            </a:fld>
            <a:endParaRPr lang="zh-CN" altLang="en-US"/>
          </a:p>
        </p:txBody>
      </p:sp>
    </p:spTree>
    <p:extLst>
      <p:ext uri="{BB962C8B-B14F-4D97-AF65-F5344CB8AC3E}">
        <p14:creationId xmlns:p14="http://schemas.microsoft.com/office/powerpoint/2010/main" val="34946432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FD24666-325C-44BD-8B51-5ECFF9C64E9B}" type="slidenum">
              <a:rPr lang="zh-CN" altLang="en-US" smtClean="0"/>
              <a:t>11</a:t>
            </a:fld>
            <a:endParaRPr lang="zh-CN" altLang="en-US"/>
          </a:p>
        </p:txBody>
      </p:sp>
    </p:spTree>
    <p:extLst>
      <p:ext uri="{BB962C8B-B14F-4D97-AF65-F5344CB8AC3E}">
        <p14:creationId xmlns:p14="http://schemas.microsoft.com/office/powerpoint/2010/main" val="243619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12</a:t>
            </a:fld>
            <a:endParaRPr lang="zh-CN" altLang="en-US"/>
          </a:p>
        </p:txBody>
      </p:sp>
    </p:spTree>
    <p:extLst>
      <p:ext uri="{BB962C8B-B14F-4D97-AF65-F5344CB8AC3E}">
        <p14:creationId xmlns:p14="http://schemas.microsoft.com/office/powerpoint/2010/main" val="39453004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apple-system"/>
              </a:rPr>
              <a:t>真实图像和合成图像之间的 </a:t>
            </a:r>
            <a:r>
              <a:rPr lang="en-US" altLang="zh-CN" b="0" i="0" dirty="0">
                <a:effectLst/>
                <a:latin typeface="-apple-system"/>
              </a:rPr>
              <a:t>FID</a:t>
            </a:r>
            <a:r>
              <a:rPr lang="zh-CN" altLang="en-US" b="0" i="0" dirty="0">
                <a:effectLst/>
                <a:latin typeface="-apple-system"/>
              </a:rPr>
              <a:t>和多尺度结构相似性 </a:t>
            </a:r>
            <a:r>
              <a:rPr lang="en-US" altLang="zh-CN" b="0" i="0" dirty="0">
                <a:effectLst/>
                <a:latin typeface="-apple-system"/>
              </a:rPr>
              <a:t>(MS-SSIM) </a:t>
            </a:r>
            <a:r>
              <a:rPr lang="zh-CN" altLang="en-US" b="0" i="0" dirty="0">
                <a:effectLst/>
                <a:latin typeface="-apple-system"/>
              </a:rPr>
              <a:t>比较。图像被打乱，每种数据类型与 </a:t>
            </a:r>
            <a:r>
              <a:rPr lang="en-US" altLang="zh-CN" b="0" i="0" dirty="0">
                <a:effectLst/>
                <a:latin typeface="-apple-system"/>
              </a:rPr>
              <a:t>Real </a:t>
            </a:r>
            <a:r>
              <a:rPr lang="zh-CN" altLang="en-US" b="0" i="0" dirty="0">
                <a:effectLst/>
                <a:latin typeface="-apple-system"/>
              </a:rPr>
              <a:t>进行比较。计算进行三次。</a:t>
            </a:r>
            <a:endParaRPr lang="en-US" altLang="zh-CN" b="0" i="0" dirty="0">
              <a:effectLst/>
              <a:latin typeface="-apple-system"/>
            </a:endParaRPr>
          </a:p>
          <a:p>
            <a:r>
              <a:rPr lang="en-US" altLang="zh-CN" b="0" i="0" dirty="0">
                <a:effectLst/>
                <a:latin typeface="-apple-system"/>
              </a:rPr>
              <a:t>Diff </a:t>
            </a:r>
            <a:r>
              <a:rPr lang="zh-CN" altLang="en-US" b="0" i="0" dirty="0">
                <a:effectLst/>
                <a:latin typeface="-apple-system"/>
              </a:rPr>
              <a:t>的变化获得了比 </a:t>
            </a:r>
            <a:r>
              <a:rPr lang="en-US" altLang="zh-CN" b="0" i="0" dirty="0">
                <a:effectLst/>
                <a:latin typeface="-apple-system"/>
              </a:rPr>
              <a:t>GAN </a:t>
            </a:r>
            <a:r>
              <a:rPr lang="zh-CN" altLang="en-US" b="0" i="0" dirty="0">
                <a:effectLst/>
                <a:latin typeface="-apple-system"/>
              </a:rPr>
              <a:t>显着更低的 </a:t>
            </a:r>
            <a:r>
              <a:rPr lang="en-US" altLang="zh-CN" b="0" i="0" dirty="0">
                <a:effectLst/>
                <a:latin typeface="-apple-system"/>
              </a:rPr>
              <a:t>FID</a:t>
            </a:r>
            <a:r>
              <a:rPr lang="zh-CN" altLang="en-US" b="0" i="0" dirty="0">
                <a:effectLst/>
                <a:latin typeface="-apple-system"/>
              </a:rPr>
              <a:t>，表明它们更类似于真实图像。</a:t>
            </a:r>
            <a:endParaRPr lang="en-US" altLang="zh-CN" b="0" i="0" dirty="0">
              <a:effectLst/>
              <a:latin typeface="-apple-system"/>
            </a:endParaRPr>
          </a:p>
          <a:p>
            <a:r>
              <a:rPr lang="zh-CN" altLang="en-US" b="0" i="0" dirty="0">
                <a:effectLst/>
                <a:latin typeface="-apple-system"/>
              </a:rPr>
              <a:t>没有样式的</a:t>
            </a:r>
            <a:r>
              <a:rPr lang="en-US" altLang="zh-CN" b="0" i="0" dirty="0">
                <a:effectLst/>
                <a:latin typeface="-apple-system"/>
              </a:rPr>
              <a:t>FID </a:t>
            </a:r>
            <a:r>
              <a:rPr lang="zh-CN" altLang="en-US" b="0" i="0" dirty="0">
                <a:effectLst/>
                <a:latin typeface="-apple-system"/>
              </a:rPr>
              <a:t>低于样式的。样式化的图像显示了周围环境的巨大变化，以便更好地匹配修复区域。一方面，这种平滑效果创造了更自然的外观，但另一方面，它增加了合成图像和真实图像之间的距离。没有样式的图像在修复区域包含明显的颜色突然变化，导致外观不自然。因此，尽管视觉效果有所改善，造型后 </a:t>
            </a:r>
            <a:r>
              <a:rPr lang="en-US" altLang="zh-CN" b="0" i="0" dirty="0">
                <a:effectLst/>
                <a:latin typeface="-apple-system"/>
              </a:rPr>
              <a:t>FID </a:t>
            </a:r>
            <a:r>
              <a:rPr lang="zh-CN" altLang="en-US" b="0" i="0" dirty="0">
                <a:effectLst/>
                <a:latin typeface="-apple-system"/>
              </a:rPr>
              <a:t>仍较高。此外，出于我们训练分割模型的目的，与真实图像的一些偏差是可取的，因为我们希望避免过度拟合真实图像。</a:t>
            </a:r>
            <a:endParaRPr lang="en-US" altLang="zh-CN" b="0" i="0" dirty="0">
              <a:effectLst/>
              <a:latin typeface="-apple-system"/>
            </a:endParaRPr>
          </a:p>
          <a:p>
            <a:r>
              <a:rPr lang="zh-CN" altLang="en-US" b="0" i="0" dirty="0">
                <a:effectLst/>
                <a:latin typeface="-apple-system"/>
              </a:rPr>
              <a:t>合成数据的</a:t>
            </a:r>
            <a:r>
              <a:rPr lang="en-US" altLang="zh-CN" b="0" i="0" dirty="0">
                <a:effectLst/>
                <a:latin typeface="-apple-system"/>
              </a:rPr>
              <a:t>MS-SSIM</a:t>
            </a:r>
            <a:r>
              <a:rPr lang="zh-CN" altLang="en-US" b="0" i="0" dirty="0">
                <a:effectLst/>
                <a:latin typeface="-apple-system"/>
              </a:rPr>
              <a:t>值落在真实数据的</a:t>
            </a:r>
            <a:r>
              <a:rPr lang="en-US" altLang="zh-CN" b="0" i="0" dirty="0">
                <a:effectLst/>
                <a:latin typeface="-apple-system"/>
              </a:rPr>
              <a:t>0.05</a:t>
            </a:r>
            <a:r>
              <a:rPr lang="zh-CN" altLang="en-US" b="0" i="0" dirty="0">
                <a:effectLst/>
                <a:latin typeface="-apple-system"/>
              </a:rPr>
              <a:t>以内，表明合成数据的方差与真实数据相似。</a:t>
            </a:r>
            <a:endParaRPr lang="zh-CN" altLang="en-US"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13</a:t>
            </a:fld>
            <a:endParaRPr lang="zh-CN" altLang="en-US"/>
          </a:p>
        </p:txBody>
      </p:sp>
    </p:spTree>
    <p:extLst>
      <p:ext uri="{BB962C8B-B14F-4D97-AF65-F5344CB8AC3E}">
        <p14:creationId xmlns:p14="http://schemas.microsoft.com/office/powerpoint/2010/main" val="10960738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000000"/>
                </a:solidFill>
                <a:latin typeface="Times New Roman" panose="02020603050405020304" pitchFamily="18" charset="0"/>
                <a:cs typeface="Times New Roman" panose="02020603050405020304" pitchFamily="18" charset="0"/>
              </a:rPr>
              <a:t>我们看到 </a:t>
            </a:r>
            <a:r>
              <a:rPr lang="en-US" altLang="zh-CN" sz="1200" dirty="0">
                <a:solidFill>
                  <a:srgbClr val="000000"/>
                </a:solidFill>
                <a:latin typeface="Times New Roman" panose="02020603050405020304" pitchFamily="18" charset="0"/>
                <a:cs typeface="Times New Roman" panose="02020603050405020304" pitchFamily="18" charset="0"/>
              </a:rPr>
              <a:t>Styled-Diff </a:t>
            </a:r>
            <a:r>
              <a:rPr lang="zh-CN" altLang="en-US" sz="1200" dirty="0">
                <a:solidFill>
                  <a:srgbClr val="000000"/>
                </a:solidFill>
                <a:latin typeface="Times New Roman" panose="02020603050405020304" pitchFamily="18" charset="0"/>
                <a:cs typeface="Times New Roman" panose="02020603050405020304" pitchFamily="18" charset="0"/>
              </a:rPr>
              <a:t>在 </a:t>
            </a:r>
            <a:r>
              <a:rPr lang="en-US" altLang="zh-CN" sz="1200" dirty="0">
                <a:solidFill>
                  <a:srgbClr val="000000"/>
                </a:solidFill>
                <a:latin typeface="Times New Roman" panose="02020603050405020304" pitchFamily="18" charset="0"/>
                <a:cs typeface="Times New Roman" panose="02020603050405020304" pitchFamily="18" charset="0"/>
              </a:rPr>
              <a:t>N = 1,2,3 </a:t>
            </a:r>
            <a:r>
              <a:rPr lang="zh-CN" altLang="en-US" sz="1200" dirty="0">
                <a:solidFill>
                  <a:srgbClr val="000000"/>
                </a:solidFill>
                <a:latin typeface="Times New Roman" panose="02020603050405020304" pitchFamily="18" charset="0"/>
                <a:cs typeface="Times New Roman" panose="02020603050405020304" pitchFamily="18" charset="0"/>
              </a:rPr>
              <a:t>上取平均值，其 </a:t>
            </a:r>
            <a:r>
              <a:rPr lang="en-US" altLang="zh-CN" sz="1200" dirty="0">
                <a:solidFill>
                  <a:srgbClr val="000000"/>
                </a:solidFill>
                <a:latin typeface="Times New Roman" panose="02020603050405020304" pitchFamily="18" charset="0"/>
                <a:cs typeface="Times New Roman" panose="02020603050405020304" pitchFamily="18" charset="0"/>
              </a:rPr>
              <a:t>DL </a:t>
            </a:r>
            <a:r>
              <a:rPr lang="zh-CN" altLang="en-US" sz="1200" dirty="0">
                <a:solidFill>
                  <a:srgbClr val="000000"/>
                </a:solidFill>
                <a:latin typeface="Times New Roman" panose="02020603050405020304" pitchFamily="18" charset="0"/>
                <a:cs typeface="Times New Roman" panose="02020603050405020304" pitchFamily="18" charset="0"/>
              </a:rPr>
              <a:t>和 </a:t>
            </a:r>
            <a:r>
              <a:rPr lang="en-US" altLang="zh-CN" sz="1200" dirty="0" err="1">
                <a:solidFill>
                  <a:srgbClr val="000000"/>
                </a:solidFill>
                <a:latin typeface="Times New Roman" panose="02020603050405020304" pitchFamily="18" charset="0"/>
                <a:cs typeface="Times New Roman" panose="02020603050405020304" pitchFamily="18" charset="0"/>
              </a:rPr>
              <a:t>IoU</a:t>
            </a:r>
            <a:r>
              <a:rPr lang="en-US" altLang="zh-CN" sz="1200" dirty="0">
                <a:solidFill>
                  <a:srgbClr val="000000"/>
                </a:solidFill>
                <a:latin typeface="Times New Roman" panose="02020603050405020304" pitchFamily="18" charset="0"/>
                <a:cs typeface="Times New Roman" panose="02020603050405020304" pitchFamily="18" charset="0"/>
              </a:rPr>
              <a:t> </a:t>
            </a:r>
            <a:r>
              <a:rPr lang="zh-CN" altLang="en-US" sz="1200" dirty="0">
                <a:solidFill>
                  <a:srgbClr val="000000"/>
                </a:solidFill>
                <a:latin typeface="Times New Roman" panose="02020603050405020304" pitchFamily="18" charset="0"/>
                <a:cs typeface="Times New Roman" panose="02020603050405020304" pitchFamily="18" charset="0"/>
              </a:rPr>
              <a:t>分别为 </a:t>
            </a:r>
            <a:r>
              <a:rPr lang="en-US" altLang="zh-CN" sz="1200" dirty="0">
                <a:solidFill>
                  <a:srgbClr val="000000"/>
                </a:solidFill>
                <a:latin typeface="Times New Roman" panose="02020603050405020304" pitchFamily="18" charset="0"/>
                <a:cs typeface="Times New Roman" panose="02020603050405020304" pitchFamily="18" charset="0"/>
              </a:rPr>
              <a:t>0.2262 ± 0.02442 </a:t>
            </a:r>
            <a:r>
              <a:rPr lang="zh-CN" altLang="en-US" sz="1200" dirty="0">
                <a:solidFill>
                  <a:srgbClr val="000000"/>
                </a:solidFill>
                <a:latin typeface="Times New Roman" panose="02020603050405020304" pitchFamily="18" charset="0"/>
                <a:cs typeface="Times New Roman" panose="02020603050405020304" pitchFamily="18" charset="0"/>
              </a:rPr>
              <a:t>和 </a:t>
            </a:r>
            <a:r>
              <a:rPr lang="en-US" altLang="zh-CN" sz="1200" dirty="0">
                <a:solidFill>
                  <a:srgbClr val="000000"/>
                </a:solidFill>
                <a:latin typeface="Times New Roman" panose="02020603050405020304" pitchFamily="18" charset="0"/>
                <a:cs typeface="Times New Roman" panose="02020603050405020304" pitchFamily="18" charset="0"/>
              </a:rPr>
              <a:t>0.7088±0.0231</a:t>
            </a:r>
            <a:r>
              <a:rPr lang="zh-CN" altLang="en-US" sz="1200" dirty="0">
                <a:solidFill>
                  <a:srgbClr val="000000"/>
                </a:solidFill>
                <a:latin typeface="Times New Roman" panose="02020603050405020304" pitchFamily="18" charset="0"/>
                <a:cs typeface="Times New Roman" panose="02020603050405020304" pitchFamily="18" charset="0"/>
              </a:rPr>
              <a:t>，在这两个指标中都落后真实数据约 </a:t>
            </a:r>
            <a:r>
              <a:rPr lang="en-US" altLang="zh-CN" sz="1200" dirty="0">
                <a:solidFill>
                  <a:srgbClr val="000000"/>
                </a:solidFill>
                <a:latin typeface="Times New Roman" panose="02020603050405020304" pitchFamily="18" charset="0"/>
                <a:cs typeface="Times New Roman" panose="02020603050405020304" pitchFamily="18" charset="0"/>
              </a:rPr>
              <a:t>0.12</a:t>
            </a:r>
            <a:r>
              <a:rPr lang="zh-CN" altLang="en-US" sz="1200" dirty="0">
                <a:solidFill>
                  <a:srgbClr val="000000"/>
                </a:solidFill>
                <a:latin typeface="Times New Roman" panose="02020603050405020304" pitchFamily="18" charset="0"/>
                <a:cs typeface="Times New Roman" panose="02020603050405020304" pitchFamily="18" charset="0"/>
              </a:rPr>
              <a:t>。这比 </a:t>
            </a:r>
            <a:r>
              <a:rPr lang="en-US" altLang="zh-CN" sz="1200" dirty="0">
                <a:solidFill>
                  <a:srgbClr val="000000"/>
                </a:solidFill>
                <a:latin typeface="Times New Roman" panose="02020603050405020304" pitchFamily="18" charset="0"/>
                <a:cs typeface="Times New Roman" panose="02020603050405020304" pitchFamily="18" charset="0"/>
              </a:rPr>
              <a:t>GAN </a:t>
            </a:r>
            <a:r>
              <a:rPr lang="zh-CN" altLang="en-US" sz="1200" dirty="0">
                <a:solidFill>
                  <a:srgbClr val="000000"/>
                </a:solidFill>
                <a:latin typeface="Times New Roman" panose="02020603050405020304" pitchFamily="18" charset="0"/>
                <a:cs typeface="Times New Roman" panose="02020603050405020304" pitchFamily="18" charset="0"/>
              </a:rPr>
              <a:t>数据表现更好，达到了 </a:t>
            </a:r>
            <a:r>
              <a:rPr lang="en-US" altLang="zh-CN" sz="1200" dirty="0">
                <a:solidFill>
                  <a:srgbClr val="000000"/>
                </a:solidFill>
                <a:latin typeface="Times New Roman" panose="02020603050405020304" pitchFamily="18" charset="0"/>
                <a:cs typeface="Times New Roman" panose="02020603050405020304" pitchFamily="18" charset="0"/>
              </a:rPr>
              <a:t>0.3142±0.0220</a:t>
            </a:r>
            <a:r>
              <a:rPr lang="zh-CN" altLang="en-US" sz="1200" dirty="0">
                <a:solidFill>
                  <a:srgbClr val="000000"/>
                </a:solidFill>
                <a:latin typeface="Times New Roman" panose="02020603050405020304" pitchFamily="18" charset="0"/>
                <a:cs typeface="Times New Roman" panose="02020603050405020304" pitchFamily="18" charset="0"/>
              </a:rPr>
              <a:t>； </a:t>
            </a:r>
            <a:r>
              <a:rPr lang="en-US" altLang="zh-CN" sz="1200" dirty="0">
                <a:solidFill>
                  <a:srgbClr val="000000"/>
                </a:solidFill>
                <a:latin typeface="Times New Roman" panose="02020603050405020304" pitchFamily="18" charset="0"/>
                <a:cs typeface="Times New Roman" panose="02020603050405020304" pitchFamily="18" charset="0"/>
              </a:rPr>
              <a:t>0.6095±0.0216</a:t>
            </a:r>
            <a:r>
              <a:rPr lang="zh-CN" altLang="en-US" sz="1200" dirty="0">
                <a:solidFill>
                  <a:srgbClr val="000000"/>
                </a:solidFill>
                <a:latin typeface="Times New Roman" panose="02020603050405020304" pitchFamily="18" charset="0"/>
                <a:cs typeface="Times New Roman" panose="02020603050405020304" pitchFamily="18" charset="0"/>
              </a:rPr>
              <a:t>，</a:t>
            </a:r>
            <a:r>
              <a:rPr lang="en-US" altLang="zh-CN" sz="1200" dirty="0">
                <a:solidFill>
                  <a:srgbClr val="000000"/>
                </a:solidFill>
                <a:latin typeface="Times New Roman" panose="02020603050405020304" pitchFamily="18" charset="0"/>
                <a:cs typeface="Times New Roman" panose="02020603050405020304" pitchFamily="18" charset="0"/>
              </a:rPr>
              <a:t>P &lt; 0.02</a:t>
            </a:r>
            <a:r>
              <a:rPr lang="zh-CN" altLang="en-US" sz="1200" dirty="0">
                <a:solidFill>
                  <a:srgbClr val="000000"/>
                </a:solidFill>
                <a:latin typeface="Times New Roman" panose="02020603050405020304" pitchFamily="18" charset="0"/>
                <a:cs typeface="Times New Roman" panose="02020603050405020304" pitchFamily="18" charset="0"/>
              </a:rPr>
              <a:t>。此外，造型导致 </a:t>
            </a:r>
            <a:r>
              <a:rPr lang="en-US" altLang="zh-CN" sz="1200" dirty="0">
                <a:solidFill>
                  <a:srgbClr val="000000"/>
                </a:solidFill>
                <a:latin typeface="Times New Roman" panose="02020603050405020304" pitchFamily="18" charset="0"/>
                <a:cs typeface="Times New Roman" panose="02020603050405020304" pitchFamily="18" charset="0"/>
              </a:rPr>
              <a:t>Dice </a:t>
            </a:r>
            <a:r>
              <a:rPr lang="zh-CN" altLang="en-US" sz="1200" dirty="0">
                <a:solidFill>
                  <a:srgbClr val="000000"/>
                </a:solidFill>
                <a:latin typeface="Times New Roman" panose="02020603050405020304" pitchFamily="18" charset="0"/>
                <a:cs typeface="Times New Roman" panose="02020603050405020304" pitchFamily="18" charset="0"/>
              </a:rPr>
              <a:t>损失和 </a:t>
            </a:r>
            <a:r>
              <a:rPr lang="en-US" altLang="zh-CN" sz="1200" dirty="0" err="1">
                <a:solidFill>
                  <a:srgbClr val="000000"/>
                </a:solidFill>
                <a:latin typeface="Times New Roman" panose="02020603050405020304" pitchFamily="18" charset="0"/>
                <a:cs typeface="Times New Roman" panose="02020603050405020304" pitchFamily="18" charset="0"/>
              </a:rPr>
              <a:t>IoU</a:t>
            </a:r>
            <a:r>
              <a:rPr lang="en-US" altLang="zh-CN" sz="1200" dirty="0">
                <a:solidFill>
                  <a:srgbClr val="000000"/>
                </a:solidFill>
                <a:latin typeface="Times New Roman" panose="02020603050405020304" pitchFamily="18" charset="0"/>
                <a:cs typeface="Times New Roman" panose="02020603050405020304" pitchFamily="18" charset="0"/>
              </a:rPr>
              <a:t> </a:t>
            </a:r>
            <a:r>
              <a:rPr lang="zh-CN" altLang="en-US" sz="1200" dirty="0">
                <a:solidFill>
                  <a:srgbClr val="000000"/>
                </a:solidFill>
                <a:latin typeface="Times New Roman" panose="02020603050405020304" pitchFamily="18" charset="0"/>
                <a:cs typeface="Times New Roman" panose="02020603050405020304" pitchFamily="18" charset="0"/>
              </a:rPr>
              <a:t>分数显着改善：</a:t>
            </a:r>
            <a:r>
              <a:rPr lang="en-US" altLang="zh-CN" sz="1200" dirty="0">
                <a:solidFill>
                  <a:srgbClr val="000000"/>
                </a:solidFill>
                <a:latin typeface="Times New Roman" panose="02020603050405020304" pitchFamily="18" charset="0"/>
                <a:cs typeface="Times New Roman" panose="02020603050405020304" pitchFamily="18" charset="0"/>
              </a:rPr>
              <a:t>Diff </a:t>
            </a:r>
            <a:r>
              <a:rPr lang="zh-CN" altLang="en-US" sz="1200" dirty="0">
                <a:solidFill>
                  <a:srgbClr val="000000"/>
                </a:solidFill>
                <a:latin typeface="Times New Roman" panose="02020603050405020304" pitchFamily="18" charset="0"/>
                <a:cs typeface="Times New Roman" panose="02020603050405020304" pitchFamily="18" charset="0"/>
              </a:rPr>
              <a:t>达到 </a:t>
            </a:r>
            <a:r>
              <a:rPr lang="en-US" altLang="zh-CN" sz="1200" dirty="0">
                <a:solidFill>
                  <a:srgbClr val="000000"/>
                </a:solidFill>
                <a:latin typeface="Times New Roman" panose="02020603050405020304" pitchFamily="18" charset="0"/>
                <a:cs typeface="Times New Roman" panose="02020603050405020304" pitchFamily="18" charset="0"/>
              </a:rPr>
              <a:t>0.3431±0.0045</a:t>
            </a:r>
            <a:r>
              <a:rPr lang="zh-CN" altLang="en-US" sz="1200" dirty="0">
                <a:solidFill>
                  <a:srgbClr val="000000"/>
                </a:solidFill>
                <a:latin typeface="Times New Roman" panose="02020603050405020304" pitchFamily="18" charset="0"/>
                <a:cs typeface="Times New Roman" panose="02020603050405020304" pitchFamily="18" charset="0"/>
              </a:rPr>
              <a:t>； </a:t>
            </a:r>
            <a:r>
              <a:rPr lang="en-US" altLang="zh-CN" sz="1200" dirty="0">
                <a:solidFill>
                  <a:srgbClr val="000000"/>
                </a:solidFill>
                <a:latin typeface="Times New Roman" panose="02020603050405020304" pitchFamily="18" charset="0"/>
                <a:cs typeface="Times New Roman" panose="02020603050405020304" pitchFamily="18" charset="0"/>
              </a:rPr>
              <a:t>0.5935±0.0039;</a:t>
            </a:r>
            <a:r>
              <a:rPr lang="zh-CN" altLang="en-US" sz="1200" dirty="0">
                <a:solidFill>
                  <a:srgbClr val="000000"/>
                </a:solidFill>
                <a:latin typeface="Times New Roman" panose="02020603050405020304" pitchFamily="18" charset="0"/>
                <a:cs typeface="Times New Roman" panose="02020603050405020304" pitchFamily="18" charset="0"/>
              </a:rPr>
              <a:t>，显着低于</a:t>
            </a:r>
            <a:r>
              <a:rPr lang="en-US" altLang="zh-CN" sz="1200" dirty="0">
                <a:solidFill>
                  <a:srgbClr val="000000"/>
                </a:solidFill>
                <a:latin typeface="Times New Roman" panose="02020603050405020304" pitchFamily="18" charset="0"/>
                <a:cs typeface="Times New Roman" panose="02020603050405020304" pitchFamily="18" charset="0"/>
              </a:rPr>
              <a:t>Styled-Diff P &lt; 0.03</a:t>
            </a:r>
            <a:r>
              <a:rPr lang="zh-CN" altLang="en-US" sz="1200" dirty="0">
                <a:solidFill>
                  <a:srgbClr val="000000"/>
                </a:solidFill>
                <a:latin typeface="Times New Roman" panose="02020603050405020304" pitchFamily="18" charset="0"/>
                <a:cs typeface="Times New Roman" panose="02020603050405020304" pitchFamily="18" charset="0"/>
              </a:rPr>
              <a:t>。还可以观察到聚类的效果：</a:t>
            </a:r>
            <a:r>
              <a:rPr lang="en-US" altLang="zh-CN" sz="1200" dirty="0">
                <a:solidFill>
                  <a:srgbClr val="000000"/>
                </a:solidFill>
                <a:latin typeface="Times New Roman" panose="02020603050405020304" pitchFamily="18" charset="0"/>
                <a:cs typeface="Times New Roman" panose="02020603050405020304" pitchFamily="18" charset="0"/>
              </a:rPr>
              <a:t>Full-</a:t>
            </a:r>
            <a:r>
              <a:rPr lang="en-US" altLang="zh-CN" sz="1200" dirty="0" err="1">
                <a:solidFill>
                  <a:srgbClr val="000000"/>
                </a:solidFill>
                <a:latin typeface="Times New Roman" panose="02020603050405020304" pitchFamily="18" charset="0"/>
                <a:cs typeface="Times New Roman" panose="02020603050405020304" pitchFamily="18" charset="0"/>
              </a:rPr>
              <a:t>StyledDiff</a:t>
            </a:r>
            <a:r>
              <a:rPr lang="zh-CN" altLang="en-US" sz="1200" dirty="0">
                <a:solidFill>
                  <a:srgbClr val="000000"/>
                </a:solidFill>
                <a:latin typeface="Times New Roman" panose="02020603050405020304" pitchFamily="18" charset="0"/>
                <a:cs typeface="Times New Roman" panose="02020603050405020304" pitchFamily="18" charset="0"/>
              </a:rPr>
              <a:t>达到了</a:t>
            </a:r>
            <a:r>
              <a:rPr lang="en-US" altLang="zh-CN" sz="1200" dirty="0">
                <a:solidFill>
                  <a:srgbClr val="000000"/>
                </a:solidFill>
                <a:latin typeface="Times New Roman" panose="02020603050405020304" pitchFamily="18" charset="0"/>
                <a:cs typeface="Times New Roman" panose="02020603050405020304" pitchFamily="18" charset="0"/>
              </a:rPr>
              <a:t>0.3920±0.0353</a:t>
            </a:r>
            <a:r>
              <a:rPr lang="zh-CN" altLang="en-US" sz="1200" dirty="0">
                <a:solidFill>
                  <a:srgbClr val="000000"/>
                </a:solidFill>
                <a:latin typeface="Times New Roman" panose="02020603050405020304" pitchFamily="18" charset="0"/>
                <a:cs typeface="Times New Roman" panose="02020603050405020304" pitchFamily="18" charset="0"/>
              </a:rPr>
              <a:t>； </a:t>
            </a:r>
            <a:r>
              <a:rPr lang="en-US" altLang="zh-CN" sz="1200" dirty="0">
                <a:solidFill>
                  <a:srgbClr val="000000"/>
                </a:solidFill>
                <a:latin typeface="Times New Roman" panose="02020603050405020304" pitchFamily="18" charset="0"/>
                <a:cs typeface="Times New Roman" panose="02020603050405020304" pitchFamily="18" charset="0"/>
              </a:rPr>
              <a:t>0.5450±0.0221</a:t>
            </a:r>
            <a:r>
              <a:rPr lang="zh-CN" altLang="en-US" sz="1200" dirty="0">
                <a:solidFill>
                  <a:srgbClr val="000000"/>
                </a:solidFill>
                <a:latin typeface="Times New Roman" panose="02020603050405020304" pitchFamily="18" charset="0"/>
                <a:cs typeface="Times New Roman" panose="02020603050405020304" pitchFamily="18" charset="0"/>
              </a:rPr>
              <a:t>，但这种差异仅在 </a:t>
            </a:r>
            <a:r>
              <a:rPr lang="en-US" altLang="zh-CN" sz="1200" dirty="0" err="1">
                <a:solidFill>
                  <a:srgbClr val="000000"/>
                </a:solidFill>
                <a:latin typeface="Times New Roman" panose="02020603050405020304" pitchFamily="18" charset="0"/>
                <a:cs typeface="Times New Roman" panose="02020603050405020304" pitchFamily="18" charset="0"/>
              </a:rPr>
              <a:t>IoU</a:t>
            </a:r>
            <a:r>
              <a:rPr lang="en-US" altLang="zh-CN" sz="1200" dirty="0">
                <a:solidFill>
                  <a:srgbClr val="000000"/>
                </a:solidFill>
                <a:latin typeface="Times New Roman" panose="02020603050405020304" pitchFamily="18" charset="0"/>
                <a:cs typeface="Times New Roman" panose="02020603050405020304" pitchFamily="18" charset="0"/>
              </a:rPr>
              <a:t> </a:t>
            </a:r>
            <a:r>
              <a:rPr lang="zh-CN" altLang="en-US" sz="1200" dirty="0">
                <a:solidFill>
                  <a:srgbClr val="000000"/>
                </a:solidFill>
                <a:latin typeface="Times New Roman" panose="02020603050405020304" pitchFamily="18" charset="0"/>
                <a:cs typeface="Times New Roman" panose="02020603050405020304" pitchFamily="18" charset="0"/>
              </a:rPr>
              <a:t>中显着（</a:t>
            </a:r>
            <a:r>
              <a:rPr lang="en-US" altLang="zh-CN" sz="1200" dirty="0">
                <a:solidFill>
                  <a:srgbClr val="000000"/>
                </a:solidFill>
                <a:latin typeface="Times New Roman" panose="02020603050405020304" pitchFamily="18" charset="0"/>
                <a:cs typeface="Times New Roman" panose="02020603050405020304" pitchFamily="18" charset="0"/>
              </a:rPr>
              <a:t>PDL = 0.0592</a:t>
            </a:r>
            <a:r>
              <a:rPr lang="zh-CN" altLang="en-US" sz="1200" dirty="0">
                <a:solidFill>
                  <a:srgbClr val="000000"/>
                </a:solidFill>
                <a:latin typeface="Times New Roman" panose="02020603050405020304" pitchFamily="18" charset="0"/>
                <a:cs typeface="Times New Roman" panose="02020603050405020304" pitchFamily="18" charset="0"/>
              </a:rPr>
              <a:t>；</a:t>
            </a:r>
            <a:r>
              <a:rPr lang="en-US" altLang="zh-CN" sz="1200" dirty="0" err="1">
                <a:solidFill>
                  <a:srgbClr val="000000"/>
                </a:solidFill>
                <a:latin typeface="Times New Roman" panose="02020603050405020304" pitchFamily="18" charset="0"/>
                <a:cs typeface="Times New Roman" panose="02020603050405020304" pitchFamily="18" charset="0"/>
              </a:rPr>
              <a:t>PIoU</a:t>
            </a:r>
            <a:r>
              <a:rPr lang="en-US" altLang="zh-CN" sz="1200" dirty="0">
                <a:solidFill>
                  <a:srgbClr val="000000"/>
                </a:solidFill>
                <a:latin typeface="Times New Roman" panose="02020603050405020304" pitchFamily="18" charset="0"/>
                <a:cs typeface="Times New Roman" panose="02020603050405020304" pitchFamily="18" charset="0"/>
              </a:rPr>
              <a:t> = 0.0381</a:t>
            </a:r>
            <a:r>
              <a:rPr lang="zh-CN" altLang="en-US" sz="1200" dirty="0">
                <a:solidFill>
                  <a:srgbClr val="000000"/>
                </a:solidFill>
                <a:latin typeface="Times New Roman" panose="02020603050405020304" pitchFamily="18" charset="0"/>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14</a:t>
            </a:fld>
            <a:endParaRPr lang="zh-CN" altLang="en-US"/>
          </a:p>
        </p:txBody>
      </p:sp>
    </p:spTree>
    <p:extLst>
      <p:ext uri="{BB962C8B-B14F-4D97-AF65-F5344CB8AC3E}">
        <p14:creationId xmlns:p14="http://schemas.microsoft.com/office/powerpoint/2010/main" val="17765741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apple-system"/>
              </a:rPr>
              <a:t>在增强小型数据集时，合成数据的表现优于真实数据。这是因为合成数据包含了训练集中未包含的图像元素，从而贡献了新信息。</a:t>
            </a:r>
            <a:endParaRPr lang="en-US" altLang="zh-CN" b="0" i="0" dirty="0">
              <a:effectLst/>
              <a:latin typeface="-apple-system"/>
            </a:endParaRPr>
          </a:p>
          <a:p>
            <a:r>
              <a:rPr lang="zh-CN" altLang="en-US" b="0" i="0" dirty="0">
                <a:effectLst/>
                <a:latin typeface="-apple-system"/>
              </a:rPr>
              <a:t>当训练集缺乏数据时，这种效果最为明显，例如当 </a:t>
            </a:r>
            <a:r>
              <a:rPr lang="en-US" altLang="zh-CN" b="0" i="0" dirty="0">
                <a:effectLst/>
                <a:latin typeface="-apple-system"/>
              </a:rPr>
              <a:t>N = 16 </a:t>
            </a:r>
            <a:r>
              <a:rPr lang="zh-CN" altLang="en-US" b="0" i="0" dirty="0">
                <a:effectLst/>
                <a:latin typeface="-apple-system"/>
              </a:rPr>
              <a:t>时，</a:t>
            </a:r>
            <a:r>
              <a:rPr lang="en-US" altLang="zh-CN" b="0" i="0" dirty="0">
                <a:effectLst/>
                <a:latin typeface="-apple-system"/>
              </a:rPr>
              <a:t>DL </a:t>
            </a:r>
            <a:r>
              <a:rPr lang="zh-CN" altLang="en-US" b="0" i="0" dirty="0">
                <a:effectLst/>
                <a:latin typeface="-apple-system"/>
              </a:rPr>
              <a:t>和 </a:t>
            </a:r>
            <a:r>
              <a:rPr lang="en-US" altLang="zh-CN" b="0" i="0" dirty="0" err="1">
                <a:effectLst/>
                <a:latin typeface="-apple-system"/>
              </a:rPr>
              <a:t>IoU</a:t>
            </a:r>
            <a:r>
              <a:rPr lang="en-US" altLang="zh-CN" b="0" i="0" dirty="0">
                <a:effectLst/>
                <a:latin typeface="-apple-system"/>
              </a:rPr>
              <a:t> </a:t>
            </a:r>
            <a:r>
              <a:rPr lang="zh-CN" altLang="en-US" b="0" i="0" dirty="0">
                <a:effectLst/>
                <a:latin typeface="-apple-system"/>
              </a:rPr>
              <a:t>分数的改善最大（</a:t>
            </a:r>
            <a:r>
              <a:rPr lang="en-US" altLang="zh-CN" b="0" i="0" dirty="0">
                <a:effectLst/>
                <a:latin typeface="-apple-system"/>
              </a:rPr>
              <a:t>Styled-Diff</a:t>
            </a:r>
            <a:r>
              <a:rPr lang="zh-CN" altLang="en-US" b="0" i="0" dirty="0">
                <a:effectLst/>
                <a:latin typeface="-apple-system"/>
              </a:rPr>
              <a:t>：</a:t>
            </a:r>
            <a:r>
              <a:rPr lang="en-US" altLang="zh-CN" b="0" i="0" dirty="0">
                <a:effectLst/>
                <a:latin typeface="-apple-system"/>
              </a:rPr>
              <a:t>0.5065±0.0288</a:t>
            </a:r>
            <a:r>
              <a:rPr lang="zh-CN" altLang="en-US" b="0" i="0" dirty="0">
                <a:effectLst/>
                <a:latin typeface="-apple-system"/>
              </a:rPr>
              <a:t>；</a:t>
            </a:r>
            <a:r>
              <a:rPr lang="en-US" altLang="zh-CN" b="0" i="0" dirty="0">
                <a:effectLst/>
                <a:latin typeface="-apple-system"/>
              </a:rPr>
              <a:t>0.5990±0.0060 </a:t>
            </a:r>
            <a:r>
              <a:rPr lang="zh-CN" altLang="en-US" b="0" i="0" dirty="0">
                <a:effectLst/>
                <a:latin typeface="-apple-system"/>
              </a:rPr>
              <a:t>和 </a:t>
            </a:r>
            <a:r>
              <a:rPr lang="en-US" altLang="zh-CN" b="0" i="0" dirty="0">
                <a:effectLst/>
                <a:latin typeface="-apple-system"/>
              </a:rPr>
              <a:t>GAN</a:t>
            </a:r>
            <a:r>
              <a:rPr lang="zh-CN" altLang="en-US" b="0" i="0" dirty="0">
                <a:effectLst/>
                <a:latin typeface="-apple-system"/>
              </a:rPr>
              <a:t>：</a:t>
            </a:r>
            <a:r>
              <a:rPr lang="en-US" altLang="zh-CN" b="0" i="0" dirty="0">
                <a:effectLst/>
                <a:latin typeface="-apple-system"/>
              </a:rPr>
              <a:t>0.5137± 0.0100</a:t>
            </a:r>
            <a:r>
              <a:rPr lang="zh-CN" altLang="en-US" b="0" i="0" dirty="0">
                <a:effectLst/>
                <a:latin typeface="-apple-system"/>
              </a:rPr>
              <a:t>；</a:t>
            </a:r>
            <a:r>
              <a:rPr lang="en-US" altLang="zh-CN" b="0" i="0" dirty="0">
                <a:effectLst/>
                <a:latin typeface="-apple-system"/>
              </a:rPr>
              <a:t>0.5761±0.0084</a:t>
            </a:r>
            <a:r>
              <a:rPr lang="zh-CN" altLang="en-US" b="0" i="0" dirty="0">
                <a:effectLst/>
                <a:latin typeface="-apple-system"/>
              </a:rPr>
              <a:t>，两个指标的 </a:t>
            </a:r>
            <a:r>
              <a:rPr lang="en-US" altLang="zh-CN" b="0" i="0" dirty="0">
                <a:effectLst/>
                <a:latin typeface="-apple-system"/>
              </a:rPr>
              <a:t>P &lt; 0.04</a:t>
            </a:r>
            <a:r>
              <a:rPr lang="zh-CN" altLang="en-US" b="0" i="0" dirty="0">
                <a:effectLst/>
                <a:latin typeface="-apple-system"/>
              </a:rPr>
              <a:t>）发生。此外，随着训练集大小的增加，效果会减弱。然而，对于 </a:t>
            </a:r>
            <a:r>
              <a:rPr lang="en-US" altLang="zh-CN" b="0" i="0" dirty="0">
                <a:effectLst/>
                <a:latin typeface="-apple-system"/>
              </a:rPr>
              <a:t>16 &lt; N &lt; 128 (P &lt; 0.05)</a:t>
            </a:r>
            <a:r>
              <a:rPr lang="zh-CN" altLang="en-US" b="0" i="0" dirty="0">
                <a:effectLst/>
                <a:latin typeface="-apple-system"/>
              </a:rPr>
              <a:t>，这两个指标的改进仍然很显着</a:t>
            </a:r>
            <a:r>
              <a:rPr lang="en-US" altLang="zh-CN" b="0" i="0" dirty="0">
                <a:effectLst/>
                <a:latin typeface="-apple-system"/>
              </a:rPr>
              <a:t>——</a:t>
            </a:r>
            <a:r>
              <a:rPr lang="zh-CN" altLang="en-US" b="0" i="0" dirty="0">
                <a:effectLst/>
                <a:latin typeface="-apple-system"/>
              </a:rPr>
              <a:t>除了当 </a:t>
            </a:r>
            <a:r>
              <a:rPr lang="en-US" altLang="zh-CN" b="0" i="0" dirty="0">
                <a:effectLst/>
                <a:latin typeface="-apple-system"/>
              </a:rPr>
              <a:t>N = 32 </a:t>
            </a:r>
            <a:r>
              <a:rPr lang="zh-CN" altLang="en-US" b="0" i="0" dirty="0">
                <a:effectLst/>
                <a:latin typeface="-apple-system"/>
              </a:rPr>
              <a:t>时，</a:t>
            </a:r>
            <a:r>
              <a:rPr lang="en-US" altLang="zh-CN" b="0" i="0" dirty="0">
                <a:effectLst/>
                <a:latin typeface="-apple-system"/>
              </a:rPr>
              <a:t>Real </a:t>
            </a:r>
            <a:r>
              <a:rPr lang="zh-CN" altLang="en-US" b="0" i="0" dirty="0">
                <a:effectLst/>
                <a:latin typeface="-apple-system"/>
              </a:rPr>
              <a:t>与 </a:t>
            </a:r>
            <a:r>
              <a:rPr lang="en-US" altLang="zh-CN" b="0" i="0" dirty="0">
                <a:effectLst/>
                <a:latin typeface="-apple-system"/>
              </a:rPr>
              <a:t>GAN </a:t>
            </a:r>
            <a:r>
              <a:rPr lang="zh-CN" altLang="en-US" b="0" i="0" dirty="0">
                <a:effectLst/>
                <a:latin typeface="-apple-system"/>
              </a:rPr>
              <a:t>的 </a:t>
            </a:r>
            <a:r>
              <a:rPr lang="en-US" altLang="zh-CN" b="0" i="0" dirty="0" err="1">
                <a:effectLst/>
                <a:latin typeface="-apple-system"/>
              </a:rPr>
              <a:t>PIoU</a:t>
            </a:r>
            <a:r>
              <a:rPr lang="en-US" altLang="zh-CN" b="0" i="0" dirty="0">
                <a:effectLst/>
                <a:latin typeface="-apple-system"/>
              </a:rPr>
              <a:t> = 0.104</a:t>
            </a:r>
            <a:r>
              <a:rPr lang="zh-CN" altLang="en-US" b="0" i="0" dirty="0">
                <a:effectLst/>
                <a:latin typeface="-apple-system"/>
              </a:rPr>
              <a:t>。当 </a:t>
            </a:r>
            <a:r>
              <a:rPr lang="en-US" altLang="zh-CN" b="0" i="0" dirty="0">
                <a:effectLst/>
                <a:latin typeface="-apple-system"/>
              </a:rPr>
              <a:t>Styled-Diff </a:t>
            </a:r>
            <a:r>
              <a:rPr lang="zh-CN" altLang="en-US" b="0" i="0" dirty="0">
                <a:effectLst/>
                <a:latin typeface="-apple-system"/>
              </a:rPr>
              <a:t>之间的差异时，这两个指标的改进仍然很显着。和 </a:t>
            </a:r>
            <a:r>
              <a:rPr lang="en-US" altLang="zh-CN" b="0" i="0" dirty="0">
                <a:effectLst/>
                <a:latin typeface="-apple-system"/>
              </a:rPr>
              <a:t>GAN </a:t>
            </a:r>
            <a:r>
              <a:rPr lang="zh-CN" altLang="en-US" b="0" i="0" dirty="0">
                <a:effectLst/>
                <a:latin typeface="-apple-system"/>
              </a:rPr>
              <a:t>显着；当 </a:t>
            </a:r>
            <a:r>
              <a:rPr lang="en-US" altLang="zh-CN" b="0" i="0" dirty="0">
                <a:effectLst/>
                <a:latin typeface="-apple-system"/>
              </a:rPr>
              <a:t>N = 16</a:t>
            </a:r>
            <a:r>
              <a:rPr lang="zh-CN" altLang="en-US" b="0" i="0" dirty="0">
                <a:effectLst/>
                <a:latin typeface="-apple-system"/>
              </a:rPr>
              <a:t>（其中 </a:t>
            </a:r>
            <a:r>
              <a:rPr lang="en-US" altLang="zh-CN" b="0" i="0" dirty="0" err="1">
                <a:effectLst/>
                <a:latin typeface="-apple-system"/>
              </a:rPr>
              <a:t>PIoU</a:t>
            </a:r>
            <a:r>
              <a:rPr lang="en-US" altLang="zh-CN" b="0" i="0" dirty="0">
                <a:effectLst/>
                <a:latin typeface="-apple-system"/>
              </a:rPr>
              <a:t> = 0.0087</a:t>
            </a:r>
            <a:r>
              <a:rPr lang="zh-CN" altLang="en-US" b="0" i="0" dirty="0">
                <a:effectLst/>
                <a:latin typeface="-apple-system"/>
              </a:rPr>
              <a:t>）时，就会发生这种情况。</a:t>
            </a:r>
            <a:endParaRPr lang="zh-CN" altLang="en-US"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15</a:t>
            </a:fld>
            <a:endParaRPr lang="zh-CN" altLang="en-US"/>
          </a:p>
        </p:txBody>
      </p:sp>
    </p:spTree>
    <p:extLst>
      <p:ext uri="{BB962C8B-B14F-4D97-AF65-F5344CB8AC3E}">
        <p14:creationId xmlns:p14="http://schemas.microsoft.com/office/powerpoint/2010/main" val="19922445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16</a:t>
            </a:fld>
            <a:endParaRPr lang="zh-CN" altLang="en-US"/>
          </a:p>
        </p:txBody>
      </p:sp>
    </p:spTree>
    <p:extLst>
      <p:ext uri="{BB962C8B-B14F-4D97-AF65-F5344CB8AC3E}">
        <p14:creationId xmlns:p14="http://schemas.microsoft.com/office/powerpoint/2010/main" val="2714822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FD24666-325C-44BD-8B51-5ECFF9C64E9B}" type="slidenum">
              <a:rPr lang="zh-CN" altLang="en-US" smtClean="0"/>
              <a:t>2</a:t>
            </a:fld>
            <a:endParaRPr lang="zh-CN" altLang="en-US"/>
          </a:p>
        </p:txBody>
      </p:sp>
    </p:spTree>
    <p:extLst>
      <p:ext uri="{BB962C8B-B14F-4D97-AF65-F5344CB8AC3E}">
        <p14:creationId xmlns:p14="http://schemas.microsoft.com/office/powerpoint/2010/main" val="542487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dirty="0">
              <a:solidFill>
                <a:srgbClr val="333639"/>
              </a:solidFill>
              <a:effectLst/>
              <a:latin typeface="-apple-system"/>
            </a:endParaRPr>
          </a:p>
        </p:txBody>
      </p:sp>
      <p:sp>
        <p:nvSpPr>
          <p:cNvPr id="4" name="灯片编号占位符 3"/>
          <p:cNvSpPr>
            <a:spLocks noGrp="1"/>
          </p:cNvSpPr>
          <p:nvPr>
            <p:ph type="sldNum" sz="quarter" idx="5"/>
          </p:nvPr>
        </p:nvSpPr>
        <p:spPr/>
        <p:txBody>
          <a:bodyPr/>
          <a:lstStyle/>
          <a:p>
            <a:fld id="{1FD24666-325C-44BD-8B51-5ECFF9C64E9B}" type="slidenum">
              <a:rPr lang="zh-CN" altLang="en-US" smtClean="0"/>
              <a:t>3</a:t>
            </a:fld>
            <a:endParaRPr lang="zh-CN" altLang="en-US"/>
          </a:p>
        </p:txBody>
      </p:sp>
    </p:spTree>
    <p:extLst>
      <p:ext uri="{BB962C8B-B14F-4D97-AF65-F5344CB8AC3E}">
        <p14:creationId xmlns:p14="http://schemas.microsoft.com/office/powerpoint/2010/main" val="3395876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FD24666-325C-44BD-8B51-5ECFF9C64E9B}" type="slidenum">
              <a:rPr lang="zh-CN" altLang="en-US" smtClean="0"/>
              <a:t>4</a:t>
            </a:fld>
            <a:endParaRPr lang="zh-CN" altLang="en-US"/>
          </a:p>
        </p:txBody>
      </p:sp>
    </p:spTree>
    <p:extLst>
      <p:ext uri="{BB962C8B-B14F-4D97-AF65-F5344CB8AC3E}">
        <p14:creationId xmlns:p14="http://schemas.microsoft.com/office/powerpoint/2010/main" val="4011388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i="0" dirty="0">
              <a:effectLst/>
              <a:latin typeface="-apple-system"/>
            </a:endParaRPr>
          </a:p>
        </p:txBody>
      </p:sp>
      <p:sp>
        <p:nvSpPr>
          <p:cNvPr id="4" name="灯片编号占位符 3"/>
          <p:cNvSpPr>
            <a:spLocks noGrp="1"/>
          </p:cNvSpPr>
          <p:nvPr>
            <p:ph type="sldNum" sz="quarter" idx="5"/>
          </p:nvPr>
        </p:nvSpPr>
        <p:spPr/>
        <p:txBody>
          <a:bodyPr/>
          <a:lstStyle/>
          <a:p>
            <a:fld id="{1FD24666-325C-44BD-8B51-5ECFF9C64E9B}" type="slidenum">
              <a:rPr lang="zh-CN" altLang="en-US" smtClean="0"/>
              <a:t>5</a:t>
            </a:fld>
            <a:endParaRPr lang="zh-CN" altLang="en-US"/>
          </a:p>
        </p:txBody>
      </p:sp>
    </p:spTree>
    <p:extLst>
      <p:ext uri="{BB962C8B-B14F-4D97-AF65-F5344CB8AC3E}">
        <p14:creationId xmlns:p14="http://schemas.microsoft.com/office/powerpoint/2010/main" val="2056998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apple-system"/>
              </a:rPr>
              <a:t>给定真实图像和掩模的数据集（此处 </a:t>
            </a:r>
            <a:r>
              <a:rPr lang="en-US" altLang="zh-CN" b="0" i="0" dirty="0">
                <a:effectLst/>
                <a:latin typeface="-apple-system"/>
              </a:rPr>
              <a:t>N = 348</a:t>
            </a:r>
            <a:r>
              <a:rPr lang="zh-CN" altLang="en-US" b="0" i="0" dirty="0">
                <a:effectLst/>
                <a:latin typeface="-apple-system"/>
              </a:rPr>
              <a:t>）</a:t>
            </a:r>
            <a:endParaRPr lang="en-US" altLang="zh-CN" b="0" i="0" dirty="0">
              <a:effectLst/>
              <a:latin typeface="-apple-system"/>
            </a:endParaRPr>
          </a:p>
          <a:p>
            <a:pPr marL="0" indent="0">
              <a:buNone/>
            </a:pPr>
            <a:r>
              <a:rPr lang="en-US" altLang="zh-CN" b="0" i="0" dirty="0">
                <a:effectLst/>
                <a:latin typeface="-apple-system"/>
              </a:rPr>
              <a:t>a) </a:t>
            </a:r>
            <a:r>
              <a:rPr lang="zh-CN" altLang="en-US" b="0" i="0" dirty="0">
                <a:effectLst/>
                <a:latin typeface="-apple-system"/>
              </a:rPr>
              <a:t>根据相似性将图像和掩模聚类为 </a:t>
            </a:r>
            <a:r>
              <a:rPr lang="en-US" altLang="zh-CN" b="0" i="0" dirty="0">
                <a:effectLst/>
                <a:latin typeface="-apple-system"/>
              </a:rPr>
              <a:t>20 </a:t>
            </a:r>
            <a:r>
              <a:rPr lang="zh-CN" altLang="en-US" b="0" i="0" dirty="0">
                <a:effectLst/>
                <a:latin typeface="-apple-system"/>
              </a:rPr>
              <a:t>个簇</a:t>
            </a:r>
            <a:endParaRPr lang="en-US" altLang="zh-CN" b="0" i="0" dirty="0">
              <a:effectLst/>
              <a:latin typeface="-apple-system"/>
            </a:endParaRPr>
          </a:p>
          <a:p>
            <a:pPr marL="0" indent="0">
              <a:buNone/>
            </a:pPr>
            <a:r>
              <a:rPr lang="en-US" altLang="zh-CN" b="0" i="0" dirty="0">
                <a:effectLst/>
                <a:latin typeface="-apple-system"/>
              </a:rPr>
              <a:t>b) </a:t>
            </a:r>
            <a:r>
              <a:rPr lang="zh-CN" altLang="en-US" b="0" i="0" dirty="0">
                <a:effectLst/>
                <a:latin typeface="-apple-system"/>
              </a:rPr>
              <a:t>在每个簇上训练扩散模型</a:t>
            </a:r>
            <a:endParaRPr lang="en-US" altLang="zh-CN" b="0" i="0" dirty="0">
              <a:effectLst/>
              <a:latin typeface="-apple-system"/>
            </a:endParaRPr>
          </a:p>
          <a:p>
            <a:pPr marL="0" indent="0">
              <a:buNone/>
            </a:pPr>
            <a:r>
              <a:rPr lang="en-US" altLang="zh-CN" b="0" i="0" dirty="0">
                <a:effectLst/>
                <a:latin typeface="-apple-system"/>
              </a:rPr>
              <a:t>c) </a:t>
            </a:r>
            <a:r>
              <a:rPr lang="zh-CN" altLang="en-US" b="0" i="0" dirty="0">
                <a:effectLst/>
                <a:latin typeface="-apple-system"/>
              </a:rPr>
              <a:t>使用经过训练的扩散模型和修复技术生成合成图像和掩模</a:t>
            </a:r>
            <a:endParaRPr lang="en-US" altLang="zh-CN" b="0" i="0" dirty="0">
              <a:effectLst/>
              <a:latin typeface="-apple-system"/>
            </a:endParaRPr>
          </a:p>
          <a:p>
            <a:pPr marL="0" indent="0">
              <a:buNone/>
            </a:pPr>
            <a:r>
              <a:rPr lang="en-US" altLang="zh-CN" b="0" i="0" dirty="0">
                <a:effectLst/>
                <a:latin typeface="-apple-system"/>
              </a:rPr>
              <a:t>d) </a:t>
            </a:r>
            <a:r>
              <a:rPr lang="zh-CN" altLang="en-US" b="0" i="0" dirty="0">
                <a:effectLst/>
                <a:latin typeface="-apple-system"/>
              </a:rPr>
              <a:t>通过引导具有各种损失的反向扩散过程来设计合成图像的样式。 </a:t>
            </a:r>
            <a:r>
              <a:rPr lang="en-US" altLang="zh-CN" b="0" i="0" dirty="0">
                <a:effectLst/>
                <a:latin typeface="-apple-system"/>
              </a:rPr>
              <a:t>DDPM = </a:t>
            </a:r>
            <a:r>
              <a:rPr lang="zh-CN" altLang="en-US" b="0" i="0" dirty="0">
                <a:effectLst/>
                <a:latin typeface="-apple-system"/>
              </a:rPr>
              <a:t>去噪扩散概率模型。</a:t>
            </a:r>
            <a:endParaRPr lang="en-US" altLang="zh-CN" b="0" i="0" dirty="0">
              <a:effectLst/>
              <a:latin typeface="-apple-system"/>
            </a:endParaRPr>
          </a:p>
        </p:txBody>
      </p:sp>
      <p:sp>
        <p:nvSpPr>
          <p:cNvPr id="4" name="灯片编号占位符 3"/>
          <p:cNvSpPr>
            <a:spLocks noGrp="1"/>
          </p:cNvSpPr>
          <p:nvPr>
            <p:ph type="sldNum" sz="quarter" idx="5"/>
          </p:nvPr>
        </p:nvSpPr>
        <p:spPr/>
        <p:txBody>
          <a:bodyPr/>
          <a:lstStyle/>
          <a:p>
            <a:fld id="{1FD24666-325C-44BD-8B51-5ECFF9C64E9B}" type="slidenum">
              <a:rPr lang="zh-CN" altLang="en-US" smtClean="0"/>
              <a:t>6</a:t>
            </a:fld>
            <a:endParaRPr lang="zh-CN" altLang="en-US"/>
          </a:p>
        </p:txBody>
      </p:sp>
    </p:spTree>
    <p:extLst>
      <p:ext uri="{BB962C8B-B14F-4D97-AF65-F5344CB8AC3E}">
        <p14:creationId xmlns:p14="http://schemas.microsoft.com/office/powerpoint/2010/main" val="3210829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FD24666-325C-44BD-8B51-5ECFF9C64E9B}" type="slidenum">
              <a:rPr lang="zh-CN" altLang="en-US" smtClean="0"/>
              <a:t>7</a:t>
            </a:fld>
            <a:endParaRPr lang="zh-CN" altLang="en-US"/>
          </a:p>
        </p:txBody>
      </p:sp>
    </p:spTree>
    <p:extLst>
      <p:ext uri="{BB962C8B-B14F-4D97-AF65-F5344CB8AC3E}">
        <p14:creationId xmlns:p14="http://schemas.microsoft.com/office/powerpoint/2010/main" val="417010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apple-system"/>
              </a:rPr>
              <a:t>我们的目标是在整个数据集上训练扩散模型，然后对图像进行样式设置。然而，我们意识到需要缩小采样和训练的范围，以克服图像之间的巨大差异。</a:t>
            </a:r>
            <a:endParaRPr lang="en-US" altLang="zh-CN" b="0" i="0" dirty="0">
              <a:effectLst/>
              <a:latin typeface="-apple-system"/>
            </a:endParaRPr>
          </a:p>
        </p:txBody>
      </p:sp>
      <p:sp>
        <p:nvSpPr>
          <p:cNvPr id="4" name="灯片编号占位符 3"/>
          <p:cNvSpPr>
            <a:spLocks noGrp="1"/>
          </p:cNvSpPr>
          <p:nvPr>
            <p:ph type="sldNum" sz="quarter" idx="5"/>
          </p:nvPr>
        </p:nvSpPr>
        <p:spPr/>
        <p:txBody>
          <a:bodyPr/>
          <a:lstStyle/>
          <a:p>
            <a:fld id="{1FD24666-325C-44BD-8B51-5ECFF9C64E9B}" type="slidenum">
              <a:rPr lang="zh-CN" altLang="en-US" smtClean="0"/>
              <a:t>8</a:t>
            </a:fld>
            <a:endParaRPr lang="zh-CN" altLang="en-US"/>
          </a:p>
        </p:txBody>
      </p:sp>
    </p:spTree>
    <p:extLst>
      <p:ext uri="{BB962C8B-B14F-4D97-AF65-F5344CB8AC3E}">
        <p14:creationId xmlns:p14="http://schemas.microsoft.com/office/powerpoint/2010/main" val="173794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effectLst/>
                <a:latin typeface="-apple-system"/>
              </a:rPr>
              <a:t>许多息肉掩模未能遮盖整个息肉，为了缓解这种情况，我们将息肉掩模扩大了 </a:t>
            </a:r>
            <a:r>
              <a:rPr lang="en-US" altLang="zh-CN" b="0" i="0" dirty="0">
                <a:effectLst/>
                <a:latin typeface="-apple-system"/>
              </a:rPr>
              <a:t>20 </a:t>
            </a:r>
            <a:r>
              <a:rPr lang="zh-CN" altLang="en-US" b="0" i="0" dirty="0">
                <a:effectLst/>
                <a:latin typeface="-apple-system"/>
              </a:rPr>
              <a:t>个像素，从而减少了此类情况的数量。</a:t>
            </a:r>
            <a:endParaRPr lang="en-US" altLang="zh-CN" b="0" i="0" dirty="0">
              <a:effectLst/>
              <a:latin typeface="-apple-system"/>
            </a:endParaRPr>
          </a:p>
          <a:p>
            <a:endParaRPr lang="zh-CN" altLang="en-US"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9</a:t>
            </a:fld>
            <a:endParaRPr lang="zh-CN" altLang="en-US"/>
          </a:p>
        </p:txBody>
      </p:sp>
    </p:spTree>
    <p:extLst>
      <p:ext uri="{BB962C8B-B14F-4D97-AF65-F5344CB8AC3E}">
        <p14:creationId xmlns:p14="http://schemas.microsoft.com/office/powerpoint/2010/main" val="3629518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111AFAC5-B90C-4B96-85E4-A88208FBFD8F}" type="datetimeFigureOut">
              <a:rPr lang="zh-CN" altLang="en-US" smtClean="0"/>
              <a:t>2023/12/17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3740667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11AFAC5-B90C-4B96-85E4-A88208FBFD8F}" type="datetimeFigureOut">
              <a:rPr lang="zh-CN" altLang="en-US" smtClean="0"/>
              <a:t>2023/12/17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3035368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11AFAC5-B90C-4B96-85E4-A88208FBFD8F}" type="datetimeFigureOut">
              <a:rPr lang="zh-CN" altLang="en-US" smtClean="0"/>
              <a:t>2023/12/17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42048235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空白">
    <p:spTree>
      <p:nvGrpSpPr>
        <p:cNvPr id="1" name=""/>
        <p:cNvGrpSpPr/>
        <p:nvPr/>
      </p:nvGrpSpPr>
      <p:grpSpPr>
        <a:xfrm>
          <a:off x="0" y="0"/>
          <a:ext cx="0" cy="0"/>
          <a:chOff x="0" y="0"/>
          <a:chExt cx="0" cy="0"/>
        </a:xfrm>
      </p:grpSpPr>
      <p:sp>
        <p:nvSpPr>
          <p:cNvPr id="5" name="矩形 4"/>
          <p:cNvSpPr/>
          <p:nvPr userDrawn="1"/>
        </p:nvSpPr>
        <p:spPr>
          <a:xfrm>
            <a:off x="2676751" y="421122"/>
            <a:ext cx="9515249" cy="74962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日期占位符 1"/>
          <p:cNvSpPr>
            <a:spLocks noGrp="1"/>
          </p:cNvSpPr>
          <p:nvPr>
            <p:ph type="dt" sz="half" idx="10"/>
          </p:nvPr>
        </p:nvSpPr>
        <p:spPr/>
        <p:txBody>
          <a:bodyPr/>
          <a:lstStyle/>
          <a:p>
            <a:fld id="{111AFAC5-B90C-4B96-85E4-A88208FBFD8F}" type="datetimeFigureOut">
              <a:rPr lang="zh-CN" altLang="en-US" smtClean="0"/>
              <a:t>2023/12/17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5490318-F645-4B32-BA4B-88F2007EA216}" type="slidenum">
              <a:rPr lang="zh-CN" altLang="en-US" smtClean="0"/>
              <a:t>‹#›</a:t>
            </a:fld>
            <a:endParaRPr lang="zh-CN" altLang="en-US"/>
          </a:p>
        </p:txBody>
      </p:sp>
      <p:sp>
        <p:nvSpPr>
          <p:cNvPr id="11" name="文本占位符 10"/>
          <p:cNvSpPr>
            <a:spLocks noGrp="1"/>
          </p:cNvSpPr>
          <p:nvPr>
            <p:ph type="body" sz="quarter" idx="13" hasCustomPrompt="1"/>
          </p:nvPr>
        </p:nvSpPr>
        <p:spPr>
          <a:xfrm>
            <a:off x="3448050" y="555003"/>
            <a:ext cx="6642780" cy="546661"/>
          </a:xfrm>
        </p:spPr>
        <p:txBody>
          <a:bodyPr anchor="ctr" anchorCtr="0"/>
          <a:lstStyle>
            <a:lvl1pPr marL="0" indent="0">
              <a:buFontTx/>
              <a:buNone/>
              <a:defRPr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在此处输入你需要的标题名称</a:t>
            </a:r>
          </a:p>
        </p:txBody>
      </p:sp>
      <p:sp>
        <p:nvSpPr>
          <p:cNvPr id="7" name="五边形 6"/>
          <p:cNvSpPr/>
          <p:nvPr userDrawn="1"/>
        </p:nvSpPr>
        <p:spPr>
          <a:xfrm>
            <a:off x="0" y="282575"/>
            <a:ext cx="3257550" cy="1026722"/>
          </a:xfrm>
          <a:prstGeom prst="homePlate">
            <a:avLst/>
          </a:prstGeom>
          <a:solidFill>
            <a:srgbClr val="007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userDrawn="1"/>
        </p:nvGrpSpPr>
        <p:grpSpPr>
          <a:xfrm>
            <a:off x="149907" y="388715"/>
            <a:ext cx="2784548" cy="879235"/>
            <a:chOff x="1416158" y="1776709"/>
            <a:chExt cx="2425399" cy="765832"/>
          </a:xfrm>
        </p:grpSpPr>
        <p:pic>
          <p:nvPicPr>
            <p:cNvPr id="18" name="图片 17"/>
            <p:cNvPicPr>
              <a:picLocks noChangeAspect="1"/>
            </p:cNvPicPr>
            <p:nvPr/>
          </p:nvPicPr>
          <p:blipFill>
            <a:blip r:embed="rId2" cstate="email">
              <a:biLevel thresh="25000"/>
              <a:extLst>
                <a:ext uri="{28A0092B-C50C-407E-A947-70E740481C1C}">
                  <a14:useLocalDpi xmlns:a14="http://schemas.microsoft.com/office/drawing/2010/main"/>
                </a:ext>
              </a:extLst>
            </a:blip>
            <a:stretch>
              <a:fillRect/>
            </a:stretch>
          </p:blipFill>
          <p:spPr>
            <a:xfrm>
              <a:off x="2073496" y="1840839"/>
              <a:ext cx="1768061" cy="637573"/>
            </a:xfrm>
            <a:prstGeom prst="rect">
              <a:avLst/>
            </a:prstGeom>
          </p:spPr>
        </p:pic>
        <p:pic>
          <p:nvPicPr>
            <p:cNvPr id="19" name="图片 18"/>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1416158" y="1776709"/>
              <a:ext cx="765832" cy="765832"/>
            </a:xfrm>
            <a:prstGeom prst="rect">
              <a:avLst/>
            </a:prstGeom>
          </p:spPr>
        </p:pic>
      </p:grpSp>
      <p:pic>
        <p:nvPicPr>
          <p:cNvPr id="6" name="图片 5"/>
          <p:cNvPicPr>
            <a:picLocks noChangeAspect="1"/>
          </p:cNvPicPr>
          <p:nvPr userDrawn="1"/>
        </p:nvPicPr>
        <p:blipFill rotWithShape="1">
          <a:blip r:embed="rId4" cstate="email">
            <a:extLst>
              <a:ext uri="{28A0092B-C50C-407E-A947-70E740481C1C}">
                <a14:useLocalDpi xmlns:a14="http://schemas.microsoft.com/office/drawing/2010/main"/>
              </a:ext>
            </a:extLst>
          </a:blip>
          <a:srcRect l="-2830" t="-2596"/>
          <a:stretch/>
        </p:blipFill>
        <p:spPr>
          <a:xfrm>
            <a:off x="5961335" y="3846315"/>
            <a:ext cx="6230665" cy="3011685"/>
          </a:xfrm>
          <a:prstGeom prst="rect">
            <a:avLst/>
          </a:prstGeom>
        </p:spPr>
      </p:pic>
    </p:spTree>
    <p:extLst>
      <p:ext uri="{BB962C8B-B14F-4D97-AF65-F5344CB8AC3E}">
        <p14:creationId xmlns:p14="http://schemas.microsoft.com/office/powerpoint/2010/main" val="4253496684"/>
      </p:ext>
    </p:extLst>
  </p:cSld>
  <p:clrMapOvr>
    <a:masterClrMapping/>
  </p:clrMapOvr>
  <p:extLst>
    <p:ext uri="{DCECCB84-F9BA-43D5-87BE-67443E8EF086}">
      <p15:sldGuideLst xmlns:p15="http://schemas.microsoft.com/office/powerpoint/2012/main">
        <p15:guide id="1" orient="horz" pos="142">
          <p15:clr>
            <a:srgbClr val="FBAE40"/>
          </p15:clr>
        </p15:guide>
        <p15:guide id="2" orient="horz" pos="70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11AFAC5-B90C-4B96-85E4-A88208FBFD8F}" type="datetimeFigureOut">
              <a:rPr lang="zh-CN" altLang="en-US" smtClean="0"/>
              <a:t>2023/12/17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1529716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11AFAC5-B90C-4B96-85E4-A88208FBFD8F}" type="datetimeFigureOut">
              <a:rPr lang="zh-CN" altLang="en-US" smtClean="0"/>
              <a:t>2023/12/17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2389228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11AFAC5-B90C-4B96-85E4-A88208FBFD8F}" type="datetimeFigureOut">
              <a:rPr lang="zh-CN" altLang="en-US" smtClean="0"/>
              <a:t>2023/12/17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3364903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111AFAC5-B90C-4B96-85E4-A88208FBFD8F}" type="datetimeFigureOut">
              <a:rPr lang="zh-CN" altLang="en-US" smtClean="0"/>
              <a:t>2023/12/17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3406031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11AFAC5-B90C-4B96-85E4-A88208FBFD8F}" type="datetimeFigureOut">
              <a:rPr lang="zh-CN" altLang="en-US" smtClean="0"/>
              <a:t>2023/12/17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476722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1AFAC5-B90C-4B96-85E4-A88208FBFD8F}" type="datetimeFigureOut">
              <a:rPr lang="zh-CN" altLang="en-US" smtClean="0"/>
              <a:t>2023/12/17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4022935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11AFAC5-B90C-4B96-85E4-A88208FBFD8F}" type="datetimeFigureOut">
              <a:rPr lang="zh-CN" altLang="en-US" smtClean="0"/>
              <a:t>2023/12/17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458370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11AFAC5-B90C-4B96-85E4-A88208FBFD8F}" type="datetimeFigureOut">
              <a:rPr lang="zh-CN" altLang="en-US" smtClean="0"/>
              <a:t>2023/12/17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2636202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1AFAC5-B90C-4B96-85E4-A88208FBFD8F}" type="datetimeFigureOut">
              <a:rPr lang="zh-CN" altLang="en-US" smtClean="0"/>
              <a:t>2023/12/17</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3576772769"/>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2201632" y="-52907"/>
            <a:ext cx="10101948" cy="6925656"/>
          </a:xfrm>
          <a:prstGeom prst="rect">
            <a:avLst/>
          </a:prstGeom>
        </p:spPr>
      </p:pic>
      <p:sp>
        <p:nvSpPr>
          <p:cNvPr id="5" name="梯形 4"/>
          <p:cNvSpPr/>
          <p:nvPr/>
        </p:nvSpPr>
        <p:spPr>
          <a:xfrm>
            <a:off x="-659603" y="-71200"/>
            <a:ext cx="9892094" cy="6943949"/>
          </a:xfrm>
          <a:custGeom>
            <a:avLst/>
            <a:gdLst>
              <a:gd name="connsiteX0" fmla="*/ 0 w 11772058"/>
              <a:gd name="connsiteY0" fmla="*/ 6943949 h 6943949"/>
              <a:gd name="connsiteX1" fmla="*/ 3145678 w 11772058"/>
              <a:gd name="connsiteY1" fmla="*/ 0 h 6943949"/>
              <a:gd name="connsiteX2" fmla="*/ 8626380 w 11772058"/>
              <a:gd name="connsiteY2" fmla="*/ 0 h 6943949"/>
              <a:gd name="connsiteX3" fmla="*/ 11772058 w 11772058"/>
              <a:gd name="connsiteY3" fmla="*/ 6943949 h 6943949"/>
              <a:gd name="connsiteX4" fmla="*/ 0 w 11772058"/>
              <a:gd name="connsiteY4" fmla="*/ 6943949 h 6943949"/>
              <a:gd name="connsiteX0" fmla="*/ 0 w 8781208"/>
              <a:gd name="connsiteY0" fmla="*/ 6924899 h 6943949"/>
              <a:gd name="connsiteX1" fmla="*/ 154828 w 8781208"/>
              <a:gd name="connsiteY1" fmla="*/ 0 h 6943949"/>
              <a:gd name="connsiteX2" fmla="*/ 5635530 w 8781208"/>
              <a:gd name="connsiteY2" fmla="*/ 0 h 6943949"/>
              <a:gd name="connsiteX3" fmla="*/ 8781208 w 8781208"/>
              <a:gd name="connsiteY3" fmla="*/ 6943949 h 6943949"/>
              <a:gd name="connsiteX4" fmla="*/ 0 w 8781208"/>
              <a:gd name="connsiteY4" fmla="*/ 6924899 h 6943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81208" h="6943949">
                <a:moveTo>
                  <a:pt x="0" y="6924899"/>
                </a:moveTo>
                <a:lnTo>
                  <a:pt x="154828" y="0"/>
                </a:lnTo>
                <a:lnTo>
                  <a:pt x="5635530" y="0"/>
                </a:lnTo>
                <a:lnTo>
                  <a:pt x="8781208" y="6943949"/>
                </a:lnTo>
                <a:lnTo>
                  <a:pt x="0" y="6924899"/>
                </a:lnTo>
                <a:close/>
              </a:path>
            </a:pathLst>
          </a:custGeom>
          <a:solidFill>
            <a:srgbClr val="F3F3F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8805726" y="162672"/>
            <a:ext cx="3250630" cy="1026403"/>
            <a:chOff x="1416158" y="1776709"/>
            <a:chExt cx="2425399" cy="765832"/>
          </a:xfrm>
        </p:grpSpPr>
        <p:pic>
          <p:nvPicPr>
            <p:cNvPr id="15" name="图片 1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73496" y="1840839"/>
              <a:ext cx="1768061" cy="637573"/>
            </a:xfrm>
            <a:prstGeom prst="rect">
              <a:avLst/>
            </a:prstGeom>
          </p:spPr>
        </p:pic>
        <p:pic>
          <p:nvPicPr>
            <p:cNvPr id="16" name="图片 1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416158" y="1776709"/>
              <a:ext cx="765832" cy="765832"/>
            </a:xfrm>
            <a:prstGeom prst="rect">
              <a:avLst/>
            </a:prstGeom>
          </p:spPr>
        </p:pic>
      </p:grpSp>
      <p:grpSp>
        <p:nvGrpSpPr>
          <p:cNvPr id="2" name="组合 1"/>
          <p:cNvGrpSpPr/>
          <p:nvPr/>
        </p:nvGrpSpPr>
        <p:grpSpPr>
          <a:xfrm>
            <a:off x="6781889" y="-693519"/>
            <a:ext cx="3056836" cy="8761321"/>
            <a:chOff x="5454529" y="-693519"/>
            <a:chExt cx="3056836" cy="8761321"/>
          </a:xfrm>
        </p:grpSpPr>
        <p:sp>
          <p:nvSpPr>
            <p:cNvPr id="8" name="梯形 7"/>
            <p:cNvSpPr/>
            <p:nvPr/>
          </p:nvSpPr>
          <p:spPr>
            <a:xfrm rot="3927978">
              <a:off x="3371909" y="1535744"/>
              <a:ext cx="6479682" cy="2021156"/>
            </a:xfrm>
            <a:custGeom>
              <a:avLst/>
              <a:gdLst>
                <a:gd name="connsiteX0" fmla="*/ 0 w 6821507"/>
                <a:gd name="connsiteY0" fmla="*/ 2021156 h 2021156"/>
                <a:gd name="connsiteX1" fmla="*/ 1209157 w 6821507"/>
                <a:gd name="connsiteY1" fmla="*/ 0 h 2021156"/>
                <a:gd name="connsiteX2" fmla="*/ 5612350 w 6821507"/>
                <a:gd name="connsiteY2" fmla="*/ 0 h 2021156"/>
                <a:gd name="connsiteX3" fmla="*/ 6821507 w 6821507"/>
                <a:gd name="connsiteY3" fmla="*/ 2021156 h 2021156"/>
                <a:gd name="connsiteX4" fmla="*/ 0 w 6821507"/>
                <a:gd name="connsiteY4" fmla="*/ 2021156 h 2021156"/>
                <a:gd name="connsiteX0" fmla="*/ 0 w 6479682"/>
                <a:gd name="connsiteY0" fmla="*/ 1982633 h 2021156"/>
                <a:gd name="connsiteX1" fmla="*/ 867332 w 6479682"/>
                <a:gd name="connsiteY1" fmla="*/ 0 h 2021156"/>
                <a:gd name="connsiteX2" fmla="*/ 5270525 w 6479682"/>
                <a:gd name="connsiteY2" fmla="*/ 0 h 2021156"/>
                <a:gd name="connsiteX3" fmla="*/ 6479682 w 6479682"/>
                <a:gd name="connsiteY3" fmla="*/ 2021156 h 2021156"/>
                <a:gd name="connsiteX4" fmla="*/ 0 w 6479682"/>
                <a:gd name="connsiteY4" fmla="*/ 1982633 h 2021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9682" h="2021156">
                  <a:moveTo>
                    <a:pt x="0" y="1982633"/>
                  </a:moveTo>
                  <a:lnTo>
                    <a:pt x="867332" y="0"/>
                  </a:lnTo>
                  <a:lnTo>
                    <a:pt x="5270525" y="0"/>
                  </a:lnTo>
                  <a:lnTo>
                    <a:pt x="6479682" y="2021156"/>
                  </a:lnTo>
                  <a:lnTo>
                    <a:pt x="0" y="1982633"/>
                  </a:lnTo>
                  <a:close/>
                </a:path>
              </a:pathLst>
            </a:custGeom>
            <a:solidFill>
              <a:srgbClr val="007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梯形 11"/>
            <p:cNvSpPr/>
            <p:nvPr/>
          </p:nvSpPr>
          <p:spPr>
            <a:xfrm rot="7416633">
              <a:off x="3371790" y="3943506"/>
              <a:ext cx="6207035" cy="2041558"/>
            </a:xfrm>
            <a:custGeom>
              <a:avLst/>
              <a:gdLst>
                <a:gd name="connsiteX0" fmla="*/ 0 w 6125145"/>
                <a:gd name="connsiteY0" fmla="*/ 2038803 h 2038803"/>
                <a:gd name="connsiteX1" fmla="*/ 1219714 w 6125145"/>
                <a:gd name="connsiteY1" fmla="*/ 0 h 2038803"/>
                <a:gd name="connsiteX2" fmla="*/ 4905431 w 6125145"/>
                <a:gd name="connsiteY2" fmla="*/ 0 h 2038803"/>
                <a:gd name="connsiteX3" fmla="*/ 6125145 w 6125145"/>
                <a:gd name="connsiteY3" fmla="*/ 2038803 h 2038803"/>
                <a:gd name="connsiteX4" fmla="*/ 0 w 6125145"/>
                <a:gd name="connsiteY4" fmla="*/ 2038803 h 2038803"/>
                <a:gd name="connsiteX0" fmla="*/ 0 w 6207035"/>
                <a:gd name="connsiteY0" fmla="*/ 2038803 h 2041558"/>
                <a:gd name="connsiteX1" fmla="*/ 1219714 w 6207035"/>
                <a:gd name="connsiteY1" fmla="*/ 0 h 2041558"/>
                <a:gd name="connsiteX2" fmla="*/ 4905431 w 6207035"/>
                <a:gd name="connsiteY2" fmla="*/ 0 h 2041558"/>
                <a:gd name="connsiteX3" fmla="*/ 6207035 w 6207035"/>
                <a:gd name="connsiteY3" fmla="*/ 2041558 h 2041558"/>
                <a:gd name="connsiteX4" fmla="*/ 0 w 6207035"/>
                <a:gd name="connsiteY4" fmla="*/ 2038803 h 2041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7035" h="2041558">
                  <a:moveTo>
                    <a:pt x="0" y="2038803"/>
                  </a:moveTo>
                  <a:lnTo>
                    <a:pt x="1219714" y="0"/>
                  </a:lnTo>
                  <a:lnTo>
                    <a:pt x="4905431" y="0"/>
                  </a:lnTo>
                  <a:lnTo>
                    <a:pt x="6207035" y="2041558"/>
                  </a:lnTo>
                  <a:lnTo>
                    <a:pt x="0" y="2038803"/>
                  </a:lnTo>
                  <a:close/>
                </a:path>
              </a:pathLst>
            </a:custGeom>
            <a:solidFill>
              <a:srgbClr val="007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6715710" y="-148802"/>
              <a:ext cx="1795655" cy="4028662"/>
            </a:xfrm>
            <a:prstGeom prst="line">
              <a:avLst/>
            </a:prstGeom>
            <a:ln w="76200">
              <a:solidFill>
                <a:srgbClr val="0079BF"/>
              </a:solidFill>
            </a:ln>
          </p:spPr>
          <p:style>
            <a:lnRef idx="1">
              <a:schemeClr val="accent1"/>
            </a:lnRef>
            <a:fillRef idx="0">
              <a:schemeClr val="accent1"/>
            </a:fillRef>
            <a:effectRef idx="0">
              <a:schemeClr val="accent1"/>
            </a:effectRef>
            <a:fontRef idx="minor">
              <a:schemeClr val="tx1"/>
            </a:fontRef>
          </p:style>
        </p:cxnSp>
      </p:grpSp>
      <p:sp>
        <p:nvSpPr>
          <p:cNvPr id="4" name="文本框 3">
            <a:extLst>
              <a:ext uri="{FF2B5EF4-FFF2-40B4-BE49-F238E27FC236}">
                <a16:creationId xmlns:a16="http://schemas.microsoft.com/office/drawing/2014/main" id="{42381BAB-0BB3-6437-7173-432465A9EDB1}"/>
              </a:ext>
            </a:extLst>
          </p:cNvPr>
          <p:cNvSpPr txBox="1"/>
          <p:nvPr/>
        </p:nvSpPr>
        <p:spPr>
          <a:xfrm>
            <a:off x="-98056" y="1943710"/>
            <a:ext cx="6303144" cy="2554545"/>
          </a:xfrm>
          <a:prstGeom prst="rect">
            <a:avLst/>
          </a:prstGeom>
          <a:noFill/>
        </p:spPr>
        <p:txBody>
          <a:bodyPr wrap="square">
            <a:spAutoFit/>
          </a:bodyPr>
          <a:lstStyle/>
          <a:p>
            <a:pPr algn="ctr"/>
            <a:r>
              <a:rPr lang="en-US" altLang="zh-CN" sz="3200" dirty="0">
                <a:latin typeface="Times New Roman" panose="02020603050405020304" pitchFamily="18" charset="0"/>
                <a:cs typeface="Times New Roman" panose="02020603050405020304" pitchFamily="18" charset="0"/>
              </a:rPr>
              <a:t>Using Diffusion Models to Generate Synthetic Labelled Data for Medical Image Segmentation</a:t>
            </a:r>
          </a:p>
          <a:p>
            <a:pPr algn="ctr"/>
            <a:r>
              <a:rPr lang="zh-CN" altLang="en-US" sz="3200" b="0" i="0" dirty="0">
                <a:solidFill>
                  <a:srgbClr val="000000"/>
                </a:solidFill>
                <a:effectLst/>
                <a:latin typeface="Helvetica Neue"/>
              </a:rPr>
              <a:t>使用扩散模型生成合成标签数据用于医学图像分割</a:t>
            </a:r>
            <a:endParaRPr lang="zh-CN" altLang="en-US" sz="3200" dirty="0"/>
          </a:p>
        </p:txBody>
      </p:sp>
      <p:sp>
        <p:nvSpPr>
          <p:cNvPr id="13" name="文本框 12">
            <a:extLst>
              <a:ext uri="{FF2B5EF4-FFF2-40B4-BE49-F238E27FC236}">
                <a16:creationId xmlns:a16="http://schemas.microsoft.com/office/drawing/2014/main" id="{6A3C88EE-9CB5-CB48-D425-3A679D9A48FF}"/>
              </a:ext>
            </a:extLst>
          </p:cNvPr>
          <p:cNvSpPr txBox="1"/>
          <p:nvPr/>
        </p:nvSpPr>
        <p:spPr>
          <a:xfrm>
            <a:off x="-11284" y="6057704"/>
            <a:ext cx="5665267" cy="369332"/>
          </a:xfrm>
          <a:prstGeom prst="rect">
            <a:avLst/>
          </a:prstGeom>
          <a:noFill/>
        </p:spPr>
        <p:txBody>
          <a:bodyPr wrap="square">
            <a:spAutoFit/>
          </a:bodyPr>
          <a:lstStyle/>
          <a:p>
            <a:pPr algn="ctr"/>
            <a:r>
              <a:rPr lang="en-US" altLang="zh-CN" b="1" i="0" dirty="0">
                <a:solidFill>
                  <a:srgbClr val="000000"/>
                </a:solidFill>
                <a:effectLst/>
                <a:latin typeface="Lucida Grande"/>
              </a:rPr>
              <a:t>Image and Video Processing (</a:t>
            </a:r>
            <a:r>
              <a:rPr lang="en-US" altLang="zh-CN" b="1" i="0" dirty="0" err="1">
                <a:solidFill>
                  <a:srgbClr val="000000"/>
                </a:solidFill>
                <a:effectLst/>
                <a:latin typeface="Lucida Grande"/>
              </a:rPr>
              <a:t>eess.IV</a:t>
            </a:r>
            <a:r>
              <a:rPr lang="en-US" altLang="zh-CN" b="1" i="0" dirty="0">
                <a:solidFill>
                  <a:srgbClr val="000000"/>
                </a:solidFill>
                <a:effectLst/>
                <a:latin typeface="Lucida Grande"/>
              </a:rPr>
              <a:t>)</a:t>
            </a:r>
            <a:endParaRPr lang="zh-CN" altLang="en-US"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F8DDD9EA-EB2A-6C7B-781B-A862E5B5CC31}"/>
              </a:ext>
            </a:extLst>
          </p:cNvPr>
          <p:cNvSpPr txBox="1"/>
          <p:nvPr/>
        </p:nvSpPr>
        <p:spPr>
          <a:xfrm>
            <a:off x="-515714" y="5746909"/>
            <a:ext cx="6486210" cy="369332"/>
          </a:xfrm>
          <a:prstGeom prst="rect">
            <a:avLst/>
          </a:prstGeom>
          <a:noFill/>
        </p:spPr>
        <p:txBody>
          <a:bodyPr wrap="square">
            <a:spAutoFit/>
          </a:bodyPr>
          <a:lstStyle/>
          <a:p>
            <a:pPr algn="ctr"/>
            <a:r>
              <a:rPr lang="en-US" altLang="zh-CN" b="0" i="0" dirty="0">
                <a:effectLst/>
                <a:latin typeface="Times New Roman" panose="02020603050405020304" pitchFamily="18" charset="0"/>
                <a:cs typeface="Times New Roman" panose="02020603050405020304" pitchFamily="18" charset="0"/>
              </a:rPr>
              <a:t>Daniel </a:t>
            </a:r>
            <a:r>
              <a:rPr lang="en-US" altLang="zh-CN" b="0" i="0" dirty="0" err="1">
                <a:effectLst/>
                <a:latin typeface="Times New Roman" panose="02020603050405020304" pitchFamily="18" charset="0"/>
                <a:cs typeface="Times New Roman" panose="02020603050405020304" pitchFamily="18" charset="0"/>
              </a:rPr>
              <a:t>Saragih</a:t>
            </a:r>
            <a:r>
              <a:rPr lang="zh-CN" altLang="en-US" b="0" i="0" dirty="0">
                <a:effectLst/>
                <a:latin typeface="Times New Roman" panose="02020603050405020304" pitchFamily="18" charset="0"/>
                <a:cs typeface="Times New Roman" panose="02020603050405020304" pitchFamily="18" charset="0"/>
              </a:rPr>
              <a:t>、</a:t>
            </a:r>
            <a:r>
              <a:rPr lang="en-US" altLang="zh-CN" b="0" i="0" dirty="0">
                <a:effectLst/>
                <a:latin typeface="Times New Roman" panose="02020603050405020304" pitchFamily="18" charset="0"/>
                <a:cs typeface="Times New Roman" panose="02020603050405020304" pitchFamily="18" charset="0"/>
              </a:rPr>
              <a:t> Pascal Tyrrell PhD</a:t>
            </a:r>
          </a:p>
        </p:txBody>
      </p:sp>
    </p:spTree>
    <p:extLst>
      <p:ext uri="{BB962C8B-B14F-4D97-AF65-F5344CB8AC3E}">
        <p14:creationId xmlns:p14="http://schemas.microsoft.com/office/powerpoint/2010/main" val="722758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a:t>研究思路与技术路线</a:t>
            </a:r>
          </a:p>
        </p:txBody>
      </p:sp>
      <p:sp>
        <p:nvSpPr>
          <p:cNvPr id="4" name="文本框 3">
            <a:extLst>
              <a:ext uri="{FF2B5EF4-FFF2-40B4-BE49-F238E27FC236}">
                <a16:creationId xmlns:a16="http://schemas.microsoft.com/office/drawing/2014/main" id="{462D66AE-3359-383A-5EDA-E43BED6C598E}"/>
              </a:ext>
            </a:extLst>
          </p:cNvPr>
          <p:cNvSpPr txBox="1"/>
          <p:nvPr/>
        </p:nvSpPr>
        <p:spPr>
          <a:xfrm>
            <a:off x="367196" y="2126455"/>
            <a:ext cx="5069776" cy="1200329"/>
          </a:xfrm>
          <a:prstGeom prst="rect">
            <a:avLst/>
          </a:prstGeom>
          <a:noFill/>
        </p:spPr>
        <p:txBody>
          <a:bodyPr wrap="square">
            <a:spAutoFit/>
          </a:bodyPr>
          <a:lstStyle/>
          <a:p>
            <a:r>
              <a:rPr lang="zh-CN" altLang="en-US" sz="2400" dirty="0">
                <a:solidFill>
                  <a:srgbClr val="000000"/>
                </a:solidFill>
                <a:latin typeface="Times New Roman" panose="02020603050405020304" pitchFamily="18" charset="0"/>
                <a:cs typeface="Times New Roman" panose="02020603050405020304" pitchFamily="18" charset="0"/>
              </a:rPr>
              <a:t>在对 </a:t>
            </a:r>
            <a:r>
              <a:rPr lang="en-US" altLang="zh-CN" sz="2400" dirty="0">
                <a:solidFill>
                  <a:srgbClr val="000000"/>
                </a:solidFill>
                <a:latin typeface="Times New Roman" panose="02020603050405020304" pitchFamily="18" charset="0"/>
                <a:cs typeface="Times New Roman" panose="02020603050405020304" pitchFamily="18" charset="0"/>
              </a:rPr>
              <a:t>348×3 </a:t>
            </a:r>
            <a:r>
              <a:rPr lang="zh-CN" altLang="en-US" sz="2400" dirty="0">
                <a:solidFill>
                  <a:srgbClr val="000000"/>
                </a:solidFill>
                <a:latin typeface="Times New Roman" panose="02020603050405020304" pitchFamily="18" charset="0"/>
                <a:cs typeface="Times New Roman" panose="02020603050405020304" pitchFamily="18" charset="0"/>
              </a:rPr>
              <a:t>修复图像进行采样后，将风格迁移过程应用于每个图像。</a:t>
            </a:r>
            <a:r>
              <a:rPr lang="zh-CN" altLang="en-US" sz="2400" b="0" i="0" dirty="0">
                <a:effectLst/>
                <a:latin typeface="-apple-system"/>
              </a:rPr>
              <a:t>每张图片大约需要 </a:t>
            </a:r>
            <a:r>
              <a:rPr lang="en-US" altLang="zh-CN" sz="2400" b="0" i="0" dirty="0">
                <a:effectLst/>
                <a:latin typeface="-apple-system"/>
              </a:rPr>
              <a:t>1 </a:t>
            </a:r>
            <a:r>
              <a:rPr lang="zh-CN" altLang="en-US" sz="2400" b="0" i="0" dirty="0">
                <a:effectLst/>
                <a:latin typeface="-apple-system"/>
              </a:rPr>
              <a:t>分钟来设计风格。</a:t>
            </a:r>
            <a:endParaRPr lang="zh-CN" altLang="en-US" sz="2400"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663E709C-0C59-14FA-7697-0B792791CC38}"/>
              </a:ext>
            </a:extLst>
          </p:cNvPr>
          <p:cNvSpPr txBox="1"/>
          <p:nvPr/>
        </p:nvSpPr>
        <p:spPr>
          <a:xfrm>
            <a:off x="261792" y="1603235"/>
            <a:ext cx="5552592" cy="523220"/>
          </a:xfrm>
          <a:prstGeom prst="rect">
            <a:avLst/>
          </a:prstGeom>
          <a:noFill/>
        </p:spPr>
        <p:txBody>
          <a:bodyPr wrap="square">
            <a:spAutoFit/>
          </a:bodyPr>
          <a:lstStyle/>
          <a:p>
            <a:r>
              <a:rPr lang="en-US" altLang="zh-CN" sz="2800" dirty="0"/>
              <a:t>4.styling</a:t>
            </a:r>
            <a:r>
              <a:rPr lang="zh-CN" altLang="en-US" sz="2800" dirty="0"/>
              <a:t>方法</a:t>
            </a:r>
          </a:p>
        </p:txBody>
      </p:sp>
      <p:pic>
        <p:nvPicPr>
          <p:cNvPr id="15" name="图片 14">
            <a:extLst>
              <a:ext uri="{FF2B5EF4-FFF2-40B4-BE49-F238E27FC236}">
                <a16:creationId xmlns:a16="http://schemas.microsoft.com/office/drawing/2014/main" id="{3E4168F5-9218-D332-A691-9FE104A00855}"/>
              </a:ext>
            </a:extLst>
          </p:cNvPr>
          <p:cNvPicPr>
            <a:picLocks noChangeAspect="1"/>
          </p:cNvPicPr>
          <p:nvPr/>
        </p:nvPicPr>
        <p:blipFill>
          <a:blip r:embed="rId3"/>
          <a:stretch>
            <a:fillRect/>
          </a:stretch>
        </p:blipFill>
        <p:spPr>
          <a:xfrm>
            <a:off x="509696" y="3422348"/>
            <a:ext cx="5220152" cy="3337849"/>
          </a:xfrm>
          <a:prstGeom prst="rect">
            <a:avLst/>
          </a:prstGeom>
        </p:spPr>
      </p:pic>
      <p:sp>
        <p:nvSpPr>
          <p:cNvPr id="6" name="文本框 5">
            <a:extLst>
              <a:ext uri="{FF2B5EF4-FFF2-40B4-BE49-F238E27FC236}">
                <a16:creationId xmlns:a16="http://schemas.microsoft.com/office/drawing/2014/main" id="{E0BE5BF8-8FCC-4D70-AE7A-2578D6CD9BE4}"/>
              </a:ext>
            </a:extLst>
          </p:cNvPr>
          <p:cNvSpPr txBox="1"/>
          <p:nvPr/>
        </p:nvSpPr>
        <p:spPr>
          <a:xfrm>
            <a:off x="5808578" y="1783113"/>
            <a:ext cx="6093618" cy="1569660"/>
          </a:xfrm>
          <a:prstGeom prst="rect">
            <a:avLst/>
          </a:prstGeom>
          <a:noFill/>
        </p:spPr>
        <p:txBody>
          <a:bodyPr wrap="square">
            <a:spAutoFit/>
          </a:bodyPr>
          <a:lstStyle/>
          <a:p>
            <a:r>
              <a:rPr lang="zh-CN" altLang="en-US" sz="2400" b="0" i="0" dirty="0">
                <a:effectLst/>
                <a:latin typeface="-apple-system"/>
              </a:rPr>
              <a:t>源图像</a:t>
            </a:r>
            <a:r>
              <a:rPr lang="en-US" altLang="zh-CN" sz="2400" b="0" i="0" dirty="0">
                <a:effectLst/>
                <a:latin typeface="-apple-system"/>
              </a:rPr>
              <a:t>(x)</a:t>
            </a:r>
            <a:r>
              <a:rPr lang="zh-CN" altLang="en-US" sz="2400" b="0" i="0" dirty="0">
                <a:effectLst/>
                <a:latin typeface="-apple-system"/>
              </a:rPr>
              <a:t>将是我们的扩散模型通过修复生成的图像，目标图像</a:t>
            </a:r>
            <a:r>
              <a:rPr lang="en-US" altLang="zh-CN" sz="2400" b="0" i="0" dirty="0">
                <a:effectLst/>
                <a:latin typeface="-apple-system"/>
              </a:rPr>
              <a:t>(x0</a:t>
            </a:r>
            <a:r>
              <a:rPr lang="en-US" altLang="zh-CN" sz="2400" dirty="0">
                <a:latin typeface="-apple-system"/>
              </a:rPr>
              <a:t>)</a:t>
            </a:r>
            <a:r>
              <a:rPr lang="zh-CN" altLang="en-US" sz="2400" b="0" i="0" dirty="0">
                <a:effectLst/>
                <a:latin typeface="-apple-system"/>
              </a:rPr>
              <a:t>是原始图像。保留结构内容，同时改变语义内容以更好地匹配目标</a:t>
            </a:r>
            <a:r>
              <a:rPr lang="en-US" altLang="zh-CN" sz="2400" b="0" i="0" dirty="0">
                <a:effectLst/>
                <a:latin typeface="-apple-system"/>
              </a:rPr>
              <a:t>:</a:t>
            </a:r>
            <a:r>
              <a:rPr lang="zh-CN" altLang="en-US" sz="2400" b="0" i="0" dirty="0">
                <a:effectLst/>
                <a:latin typeface="-apple-system"/>
              </a:rPr>
              <a:t>内容损失和风格损失。</a:t>
            </a:r>
            <a:endParaRPr lang="zh-CN" altLang="en-US" sz="2400" dirty="0">
              <a:solidFill>
                <a:srgbClr val="000000"/>
              </a:solidFill>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F179F6BA-D67F-68B0-89D6-ED35D8933FC7}"/>
              </a:ext>
            </a:extLst>
          </p:cNvPr>
          <p:cNvPicPr>
            <a:picLocks noChangeAspect="1"/>
          </p:cNvPicPr>
          <p:nvPr/>
        </p:nvPicPr>
        <p:blipFill>
          <a:blip r:embed="rId4"/>
          <a:stretch>
            <a:fillRect/>
          </a:stretch>
        </p:blipFill>
        <p:spPr>
          <a:xfrm>
            <a:off x="5908289" y="3368792"/>
            <a:ext cx="6281329" cy="747777"/>
          </a:xfrm>
          <a:prstGeom prst="rect">
            <a:avLst/>
          </a:prstGeom>
        </p:spPr>
      </p:pic>
      <p:pic>
        <p:nvPicPr>
          <p:cNvPr id="13" name="图片 12">
            <a:extLst>
              <a:ext uri="{FF2B5EF4-FFF2-40B4-BE49-F238E27FC236}">
                <a16:creationId xmlns:a16="http://schemas.microsoft.com/office/drawing/2014/main" id="{0924315C-C54C-85CC-AD5C-9A8CC914A8C1}"/>
              </a:ext>
            </a:extLst>
          </p:cNvPr>
          <p:cNvPicPr>
            <a:picLocks noChangeAspect="1"/>
          </p:cNvPicPr>
          <p:nvPr/>
        </p:nvPicPr>
        <p:blipFill rotWithShape="1">
          <a:blip r:embed="rId5"/>
          <a:srcRect r="1024" b="11631"/>
          <a:stretch/>
        </p:blipFill>
        <p:spPr>
          <a:xfrm>
            <a:off x="5808579" y="4228369"/>
            <a:ext cx="6381040" cy="457932"/>
          </a:xfrm>
          <a:prstGeom prst="rect">
            <a:avLst/>
          </a:prstGeom>
        </p:spPr>
      </p:pic>
      <p:pic>
        <p:nvPicPr>
          <p:cNvPr id="16" name="图片 15">
            <a:extLst>
              <a:ext uri="{FF2B5EF4-FFF2-40B4-BE49-F238E27FC236}">
                <a16:creationId xmlns:a16="http://schemas.microsoft.com/office/drawing/2014/main" id="{8210541B-74EE-E997-D887-E2AD8FD19827}"/>
              </a:ext>
            </a:extLst>
          </p:cNvPr>
          <p:cNvPicPr>
            <a:picLocks noChangeAspect="1"/>
          </p:cNvPicPr>
          <p:nvPr/>
        </p:nvPicPr>
        <p:blipFill>
          <a:blip r:embed="rId6"/>
          <a:stretch>
            <a:fillRect/>
          </a:stretch>
        </p:blipFill>
        <p:spPr>
          <a:xfrm>
            <a:off x="5808578" y="4893617"/>
            <a:ext cx="6381040" cy="431038"/>
          </a:xfrm>
          <a:prstGeom prst="rect">
            <a:avLst/>
          </a:prstGeom>
        </p:spPr>
      </p:pic>
      <p:pic>
        <p:nvPicPr>
          <p:cNvPr id="18" name="图片 17">
            <a:extLst>
              <a:ext uri="{FF2B5EF4-FFF2-40B4-BE49-F238E27FC236}">
                <a16:creationId xmlns:a16="http://schemas.microsoft.com/office/drawing/2014/main" id="{1A40C4F4-D5BF-6828-7581-5A719E04A229}"/>
              </a:ext>
            </a:extLst>
          </p:cNvPr>
          <p:cNvPicPr>
            <a:picLocks noChangeAspect="1"/>
          </p:cNvPicPr>
          <p:nvPr/>
        </p:nvPicPr>
        <p:blipFill>
          <a:blip r:embed="rId7"/>
          <a:stretch>
            <a:fillRect/>
          </a:stretch>
        </p:blipFill>
        <p:spPr>
          <a:xfrm>
            <a:off x="5729848" y="5449482"/>
            <a:ext cx="6459770" cy="872731"/>
          </a:xfrm>
          <a:prstGeom prst="rect">
            <a:avLst/>
          </a:prstGeom>
        </p:spPr>
      </p:pic>
    </p:spTree>
    <p:extLst>
      <p:ext uri="{BB962C8B-B14F-4D97-AF65-F5344CB8AC3E}">
        <p14:creationId xmlns:p14="http://schemas.microsoft.com/office/powerpoint/2010/main" val="3762540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平行四边形 26"/>
          <p:cNvSpPr/>
          <p:nvPr/>
        </p:nvSpPr>
        <p:spPr>
          <a:xfrm>
            <a:off x="1" y="0"/>
            <a:ext cx="3478214" cy="6858000"/>
          </a:xfrm>
          <a:prstGeom prst="parallelogram">
            <a:avLst>
              <a:gd name="adj" fmla="val 32668"/>
            </a:avLst>
          </a:prstGeom>
          <a:solidFill>
            <a:srgbClr val="007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96143" y="579315"/>
            <a:ext cx="2394674" cy="13063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600" b="1" dirty="0">
                <a:solidFill>
                  <a:schemeClr val="bg1"/>
                </a:solidFill>
                <a:latin typeface="微软雅黑" panose="020B0503020204020204" pitchFamily="34" charset="-122"/>
                <a:ea typeface="微软雅黑" panose="020B0503020204020204" pitchFamily="34" charset="-122"/>
              </a:rPr>
              <a:t>目 录</a:t>
            </a:r>
            <a:endParaRPr lang="en-US" altLang="zh-CN" sz="6600" b="1" dirty="0">
              <a:solidFill>
                <a:schemeClr val="bg1"/>
              </a:solidFill>
              <a:latin typeface="微软雅黑" panose="020B0503020204020204" pitchFamily="34" charset="-122"/>
              <a:ea typeface="微软雅黑" panose="020B0503020204020204" pitchFamily="34" charset="-122"/>
            </a:endParaRPr>
          </a:p>
          <a:p>
            <a:pPr algn="ctr"/>
            <a:r>
              <a:rPr lang="en-US" altLang="zh-CN" sz="2800" dirty="0">
                <a:solidFill>
                  <a:schemeClr val="bg1"/>
                </a:solidFill>
                <a:latin typeface="微软雅黑" panose="020B0503020204020204" pitchFamily="34" charset="-122"/>
                <a:ea typeface="微软雅黑" panose="020B0503020204020204" pitchFamily="34" charset="-122"/>
              </a:rPr>
              <a:t>CONTESTS</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9528307" y="344099"/>
            <a:ext cx="2207560" cy="697048"/>
            <a:chOff x="1416158" y="1776709"/>
            <a:chExt cx="2425399" cy="765832"/>
          </a:xfrm>
        </p:grpSpPr>
        <p:pic>
          <p:nvPicPr>
            <p:cNvPr id="25" name="图片 2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73496" y="1840839"/>
              <a:ext cx="1768061" cy="637573"/>
            </a:xfrm>
            <a:prstGeom prst="rect">
              <a:avLst/>
            </a:prstGeom>
          </p:spPr>
        </p:pic>
        <p:pic>
          <p:nvPicPr>
            <p:cNvPr id="26" name="图片 2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16158" y="1776709"/>
              <a:ext cx="765832" cy="765832"/>
            </a:xfrm>
            <a:prstGeom prst="rect">
              <a:avLst/>
            </a:prstGeom>
          </p:spPr>
        </p:pic>
      </p:grpSp>
      <p:grpSp>
        <p:nvGrpSpPr>
          <p:cNvPr id="2" name="组合 1">
            <a:extLst>
              <a:ext uri="{FF2B5EF4-FFF2-40B4-BE49-F238E27FC236}">
                <a16:creationId xmlns:a16="http://schemas.microsoft.com/office/drawing/2014/main" id="{BD97659A-0D6A-219F-9525-B9DC36F21DE1}"/>
              </a:ext>
            </a:extLst>
          </p:cNvPr>
          <p:cNvGrpSpPr/>
          <p:nvPr/>
        </p:nvGrpSpPr>
        <p:grpSpPr>
          <a:xfrm>
            <a:off x="4644123" y="1156490"/>
            <a:ext cx="4884184" cy="1041707"/>
            <a:chOff x="6346509" y="1960043"/>
            <a:chExt cx="4884184" cy="1041707"/>
          </a:xfrm>
        </p:grpSpPr>
        <p:sp>
          <p:nvSpPr>
            <p:cNvPr id="3" name="文本框 2">
              <a:extLst>
                <a:ext uri="{FF2B5EF4-FFF2-40B4-BE49-F238E27FC236}">
                  <a16:creationId xmlns:a16="http://schemas.microsoft.com/office/drawing/2014/main" id="{0F6CBF5D-C0BA-9811-A355-5AA44EBE25D6}"/>
                </a:ext>
              </a:extLst>
            </p:cNvPr>
            <p:cNvSpPr txBox="1"/>
            <p:nvPr/>
          </p:nvSpPr>
          <p:spPr>
            <a:xfrm>
              <a:off x="6346509" y="1960043"/>
              <a:ext cx="545342" cy="830997"/>
            </a:xfrm>
            <a:prstGeom prst="rect">
              <a:avLst/>
            </a:prstGeom>
            <a:noFill/>
          </p:spPr>
          <p:txBody>
            <a:bodyPr wrap="none" rtlCol="0">
              <a:spAutoFit/>
            </a:bodyPr>
            <a:lstStyle/>
            <a:p>
              <a:r>
                <a:rPr lang="en-US" altLang="zh-CN" sz="4800" dirty="0">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4800"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4" name="直接连接符 3">
              <a:extLst>
                <a:ext uri="{FF2B5EF4-FFF2-40B4-BE49-F238E27FC236}">
                  <a16:creationId xmlns:a16="http://schemas.microsoft.com/office/drawing/2014/main" id="{90DB34B0-0A74-96D5-C351-A28381AEE248}"/>
                </a:ext>
              </a:extLst>
            </p:cNvPr>
            <p:cNvCxnSpPr/>
            <p:nvPr/>
          </p:nvCxnSpPr>
          <p:spPr>
            <a:xfrm flipH="1">
              <a:off x="6543677" y="2140750"/>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3F8984A8-03C2-3570-10D1-B1F776AD7069}"/>
                </a:ext>
              </a:extLst>
            </p:cNvPr>
            <p:cNvSpPr txBox="1"/>
            <p:nvPr/>
          </p:nvSpPr>
          <p:spPr>
            <a:xfrm>
              <a:off x="6991352" y="2416975"/>
              <a:ext cx="4239341"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研究背景与现状</a:t>
              </a:r>
            </a:p>
          </p:txBody>
        </p:sp>
      </p:grpSp>
      <p:grpSp>
        <p:nvGrpSpPr>
          <p:cNvPr id="6" name="组合 5">
            <a:extLst>
              <a:ext uri="{FF2B5EF4-FFF2-40B4-BE49-F238E27FC236}">
                <a16:creationId xmlns:a16="http://schemas.microsoft.com/office/drawing/2014/main" id="{0B71D02D-EBC3-85AE-2791-A2A0817905DB}"/>
              </a:ext>
            </a:extLst>
          </p:cNvPr>
          <p:cNvGrpSpPr/>
          <p:nvPr/>
        </p:nvGrpSpPr>
        <p:grpSpPr>
          <a:xfrm>
            <a:off x="4642277" y="2417004"/>
            <a:ext cx="4884184" cy="1041707"/>
            <a:chOff x="6346509" y="3007646"/>
            <a:chExt cx="4884184" cy="1041707"/>
          </a:xfrm>
        </p:grpSpPr>
        <p:sp>
          <p:nvSpPr>
            <p:cNvPr id="7" name="文本框 6">
              <a:extLst>
                <a:ext uri="{FF2B5EF4-FFF2-40B4-BE49-F238E27FC236}">
                  <a16:creationId xmlns:a16="http://schemas.microsoft.com/office/drawing/2014/main" id="{90566F33-EB76-BA6B-7134-E019BEEF22BD}"/>
                </a:ext>
              </a:extLst>
            </p:cNvPr>
            <p:cNvSpPr txBox="1"/>
            <p:nvPr/>
          </p:nvSpPr>
          <p:spPr>
            <a:xfrm>
              <a:off x="6346509" y="3007646"/>
              <a:ext cx="545342" cy="830997"/>
            </a:xfrm>
            <a:prstGeom prst="rect">
              <a:avLst/>
            </a:prstGeom>
            <a:noFill/>
          </p:spPr>
          <p:txBody>
            <a:bodyPr wrap="none" rtlCol="0">
              <a:spAutoFit/>
            </a:bodyPr>
            <a:lstStyle/>
            <a:p>
              <a:r>
                <a:rPr lang="en-US" altLang="zh-CN" sz="4800" dirty="0">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4800"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8" name="直接连接符 7">
              <a:extLst>
                <a:ext uri="{FF2B5EF4-FFF2-40B4-BE49-F238E27FC236}">
                  <a16:creationId xmlns:a16="http://schemas.microsoft.com/office/drawing/2014/main" id="{B304CCE8-ADC5-5983-B168-0765A32F2863}"/>
                </a:ext>
              </a:extLst>
            </p:cNvPr>
            <p:cNvCxnSpPr/>
            <p:nvPr/>
          </p:nvCxnSpPr>
          <p:spPr>
            <a:xfrm flipH="1">
              <a:off x="6543677" y="3188353"/>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9AEB5D7C-4E22-FE5F-4751-DD69A898D4E7}"/>
                </a:ext>
              </a:extLst>
            </p:cNvPr>
            <p:cNvSpPr txBox="1"/>
            <p:nvPr/>
          </p:nvSpPr>
          <p:spPr>
            <a:xfrm>
              <a:off x="6991352" y="3464578"/>
              <a:ext cx="4239341"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解决方案与创新点</a:t>
              </a:r>
              <a:endParaRPr lang="en-US" altLang="zh-CN" sz="3200" dirty="0">
                <a:latin typeface="微软雅黑" panose="020B0503020204020204" pitchFamily="34" charset="-122"/>
                <a:ea typeface="微软雅黑" panose="020B0503020204020204" pitchFamily="34" charset="-122"/>
              </a:endParaRPr>
            </a:p>
          </p:txBody>
        </p:sp>
      </p:grpSp>
      <p:grpSp>
        <p:nvGrpSpPr>
          <p:cNvPr id="11" name="组合 10">
            <a:extLst>
              <a:ext uri="{FF2B5EF4-FFF2-40B4-BE49-F238E27FC236}">
                <a16:creationId xmlns:a16="http://schemas.microsoft.com/office/drawing/2014/main" id="{CC2AF32A-76A0-D88B-276A-869B8B6D38D1}"/>
              </a:ext>
            </a:extLst>
          </p:cNvPr>
          <p:cNvGrpSpPr/>
          <p:nvPr/>
        </p:nvGrpSpPr>
        <p:grpSpPr>
          <a:xfrm>
            <a:off x="4642277" y="3792218"/>
            <a:ext cx="4884184" cy="1041707"/>
            <a:chOff x="6346509" y="4055249"/>
            <a:chExt cx="4884184" cy="1041707"/>
          </a:xfrm>
        </p:grpSpPr>
        <p:sp>
          <p:nvSpPr>
            <p:cNvPr id="12" name="文本框 11">
              <a:extLst>
                <a:ext uri="{FF2B5EF4-FFF2-40B4-BE49-F238E27FC236}">
                  <a16:creationId xmlns:a16="http://schemas.microsoft.com/office/drawing/2014/main" id="{3D441C7E-758D-C166-4692-5D432A064466}"/>
                </a:ext>
              </a:extLst>
            </p:cNvPr>
            <p:cNvSpPr txBox="1"/>
            <p:nvPr/>
          </p:nvSpPr>
          <p:spPr>
            <a:xfrm>
              <a:off x="6346509" y="4055249"/>
              <a:ext cx="545342" cy="830997"/>
            </a:xfrm>
            <a:prstGeom prst="rect">
              <a:avLst/>
            </a:prstGeom>
            <a:noFill/>
          </p:spPr>
          <p:txBody>
            <a:bodyPr wrap="none" rtlCol="0">
              <a:spAutoFit/>
            </a:bodyPr>
            <a:lstStyle/>
            <a:p>
              <a:r>
                <a:rPr lang="en-US" altLang="zh-CN" sz="4800" dirty="0">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4800"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3" name="直接连接符 12">
              <a:extLst>
                <a:ext uri="{FF2B5EF4-FFF2-40B4-BE49-F238E27FC236}">
                  <a16:creationId xmlns:a16="http://schemas.microsoft.com/office/drawing/2014/main" id="{063D94AB-CC21-34DB-D022-912A49B4C602}"/>
                </a:ext>
              </a:extLst>
            </p:cNvPr>
            <p:cNvCxnSpPr/>
            <p:nvPr/>
          </p:nvCxnSpPr>
          <p:spPr>
            <a:xfrm flipH="1">
              <a:off x="6543677" y="4235956"/>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18CAEF9E-CC45-4DEF-D039-1D6B9D6E6D0A}"/>
                </a:ext>
              </a:extLst>
            </p:cNvPr>
            <p:cNvSpPr txBox="1"/>
            <p:nvPr/>
          </p:nvSpPr>
          <p:spPr>
            <a:xfrm>
              <a:off x="6991352" y="4512181"/>
              <a:ext cx="4239341"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研究思路与技术路线</a:t>
              </a:r>
              <a:endParaRPr lang="en-US" altLang="zh-CN" sz="3200" dirty="0">
                <a:latin typeface="微软雅黑" panose="020B0503020204020204" pitchFamily="34" charset="-122"/>
                <a:ea typeface="微软雅黑" panose="020B0503020204020204" pitchFamily="34" charset="-122"/>
              </a:endParaRPr>
            </a:p>
          </p:txBody>
        </p:sp>
      </p:grpSp>
      <p:grpSp>
        <p:nvGrpSpPr>
          <p:cNvPr id="15" name="组合 14">
            <a:extLst>
              <a:ext uri="{FF2B5EF4-FFF2-40B4-BE49-F238E27FC236}">
                <a16:creationId xmlns:a16="http://schemas.microsoft.com/office/drawing/2014/main" id="{00837FB5-4D3C-07F3-E167-00BB2ACE0E38}"/>
              </a:ext>
            </a:extLst>
          </p:cNvPr>
          <p:cNvGrpSpPr/>
          <p:nvPr/>
        </p:nvGrpSpPr>
        <p:grpSpPr>
          <a:xfrm>
            <a:off x="4642277" y="5122385"/>
            <a:ext cx="4884184" cy="1041707"/>
            <a:chOff x="6346509" y="5102851"/>
            <a:chExt cx="4884184" cy="1041707"/>
          </a:xfrm>
        </p:grpSpPr>
        <p:sp>
          <p:nvSpPr>
            <p:cNvPr id="16" name="文本框 15">
              <a:extLst>
                <a:ext uri="{FF2B5EF4-FFF2-40B4-BE49-F238E27FC236}">
                  <a16:creationId xmlns:a16="http://schemas.microsoft.com/office/drawing/2014/main" id="{810E4F57-5122-D3B1-3CA2-CA801E41E87F}"/>
                </a:ext>
              </a:extLst>
            </p:cNvPr>
            <p:cNvSpPr txBox="1"/>
            <p:nvPr/>
          </p:nvSpPr>
          <p:spPr>
            <a:xfrm>
              <a:off x="6346509" y="5102851"/>
              <a:ext cx="545342" cy="830997"/>
            </a:xfrm>
            <a:prstGeom prst="rect">
              <a:avLst/>
            </a:prstGeom>
            <a:noFill/>
          </p:spPr>
          <p:txBody>
            <a:bodyPr wrap="none" rtlCol="0">
              <a:spAutoFit/>
            </a:bodyPr>
            <a:lstStyle/>
            <a:p>
              <a:r>
                <a:rPr lang="en-US" altLang="zh-CN"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rPr>
                <a:t>4</a:t>
              </a:r>
              <a:endParaRPr lang="zh-CN" altLang="en-US"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7" name="直接连接符 16">
              <a:extLst>
                <a:ext uri="{FF2B5EF4-FFF2-40B4-BE49-F238E27FC236}">
                  <a16:creationId xmlns:a16="http://schemas.microsoft.com/office/drawing/2014/main" id="{9B53CBCA-2D65-4575-22B0-7D8C19FE7370}"/>
                </a:ext>
              </a:extLst>
            </p:cNvPr>
            <p:cNvCxnSpPr/>
            <p:nvPr/>
          </p:nvCxnSpPr>
          <p:spPr>
            <a:xfrm flipH="1">
              <a:off x="6543677" y="5283558"/>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C8E649B-2EC1-3603-909C-9429770542EC}"/>
                </a:ext>
              </a:extLst>
            </p:cNvPr>
            <p:cNvSpPr txBox="1"/>
            <p:nvPr/>
          </p:nvSpPr>
          <p:spPr>
            <a:xfrm>
              <a:off x="6991352" y="5559783"/>
              <a:ext cx="4239341" cy="584775"/>
            </a:xfrm>
            <a:prstGeom prst="rect">
              <a:avLst/>
            </a:prstGeom>
            <a:noFill/>
          </p:spPr>
          <p:txBody>
            <a:bodyPr wrap="square" rtlCol="0">
              <a:spAutoFit/>
            </a:bodyPr>
            <a:lstStyle/>
            <a:p>
              <a:r>
                <a:rPr lang="zh-CN" altLang="en-US" sz="3200" dirty="0">
                  <a:solidFill>
                    <a:srgbClr val="0079BF"/>
                  </a:solidFill>
                  <a:latin typeface="微软雅黑" panose="020B0503020204020204" pitchFamily="34" charset="-122"/>
                  <a:ea typeface="微软雅黑" panose="020B0503020204020204" pitchFamily="34" charset="-122"/>
                </a:rPr>
                <a:t>研究结果与意义</a:t>
              </a:r>
            </a:p>
          </p:txBody>
        </p:sp>
      </p:grpSp>
      <p:sp>
        <p:nvSpPr>
          <p:cNvPr id="19" name="文本框 18">
            <a:extLst>
              <a:ext uri="{FF2B5EF4-FFF2-40B4-BE49-F238E27FC236}">
                <a16:creationId xmlns:a16="http://schemas.microsoft.com/office/drawing/2014/main" id="{04B382BF-95C1-A792-78F3-59F1AA3FDCC6}"/>
              </a:ext>
            </a:extLst>
          </p:cNvPr>
          <p:cNvSpPr txBox="1"/>
          <p:nvPr/>
        </p:nvSpPr>
        <p:spPr>
          <a:xfrm>
            <a:off x="4644123" y="3317027"/>
            <a:ext cx="184731" cy="830997"/>
          </a:xfrm>
          <a:prstGeom prst="rect">
            <a:avLst/>
          </a:prstGeom>
          <a:noFill/>
        </p:spPr>
        <p:txBody>
          <a:bodyPr wrap="none" rtlCol="0">
            <a:spAutoFit/>
          </a:bodyPr>
          <a:lstStyle/>
          <a:p>
            <a:endParaRPr lang="zh-CN" altLang="en-US"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890897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
            <a:extLst>
              <a:ext uri="{FF2B5EF4-FFF2-40B4-BE49-F238E27FC236}">
                <a16:creationId xmlns:a16="http://schemas.microsoft.com/office/drawing/2014/main" id="{1F818E2F-8FE7-0FD6-F33F-57808C0459E6}"/>
              </a:ext>
            </a:extLst>
          </p:cNvPr>
          <p:cNvSpPr>
            <a:spLocks noGrp="1"/>
          </p:cNvSpPr>
          <p:nvPr>
            <p:ph type="body" sz="quarter" idx="13"/>
          </p:nvPr>
        </p:nvSpPr>
        <p:spPr>
          <a:xfrm>
            <a:off x="3448050" y="555625"/>
            <a:ext cx="6642100" cy="546100"/>
          </a:xfrm>
        </p:spPr>
        <p:txBody>
          <a:bodyPr/>
          <a:lstStyle/>
          <a:p>
            <a:r>
              <a:rPr lang="zh-CN" altLang="en-US" dirty="0"/>
              <a:t>研究结果与意义</a:t>
            </a:r>
          </a:p>
        </p:txBody>
      </p:sp>
      <p:sp>
        <p:nvSpPr>
          <p:cNvPr id="5" name="文本框 4">
            <a:extLst>
              <a:ext uri="{FF2B5EF4-FFF2-40B4-BE49-F238E27FC236}">
                <a16:creationId xmlns:a16="http://schemas.microsoft.com/office/drawing/2014/main" id="{84970675-929B-E928-7AEA-6729B34AB527}"/>
              </a:ext>
            </a:extLst>
          </p:cNvPr>
          <p:cNvSpPr txBox="1"/>
          <p:nvPr/>
        </p:nvSpPr>
        <p:spPr>
          <a:xfrm>
            <a:off x="228600" y="2579906"/>
            <a:ext cx="11734800" cy="3908762"/>
          </a:xfrm>
          <a:prstGeom prst="rect">
            <a:avLst/>
          </a:prstGeom>
          <a:noFill/>
        </p:spPr>
        <p:txBody>
          <a:bodyPr wrap="square">
            <a:spAutoFit/>
          </a:bodyPr>
          <a:lstStyle/>
          <a:p>
            <a:r>
              <a:rPr lang="zh-CN" altLang="en-US" sz="3200" dirty="0">
                <a:solidFill>
                  <a:srgbClr val="000000"/>
                </a:solidFill>
                <a:latin typeface="Times New Roman" panose="02020603050405020304" pitchFamily="18" charset="0"/>
                <a:cs typeface="Times New Roman" panose="02020603050405020304" pitchFamily="18" charset="0"/>
              </a:rPr>
              <a:t>实验细节</a:t>
            </a:r>
            <a:endParaRPr lang="en-US" altLang="zh-CN" sz="3200" dirty="0">
              <a:solidFill>
                <a:srgbClr val="000000"/>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zh-CN" altLang="en-US" sz="2400" dirty="0">
                <a:solidFill>
                  <a:srgbClr val="000000"/>
                </a:solidFill>
                <a:latin typeface="Times New Roman" panose="02020603050405020304" pitchFamily="18" charset="0"/>
                <a:cs typeface="Times New Roman" panose="02020603050405020304" pitchFamily="18" charset="0"/>
              </a:rPr>
              <a:t>我们首先使用在 </a:t>
            </a:r>
            <a:r>
              <a:rPr lang="en-US" altLang="zh-CN" sz="2400" dirty="0">
                <a:solidFill>
                  <a:srgbClr val="000000"/>
                </a:solidFill>
                <a:latin typeface="Times New Roman" panose="02020603050405020304" pitchFamily="18" charset="0"/>
                <a:cs typeface="Times New Roman" panose="02020603050405020304" pitchFamily="18" charset="0"/>
              </a:rPr>
              <a:t>ImageNet </a:t>
            </a:r>
            <a:r>
              <a:rPr lang="zh-CN" altLang="en-US" sz="2400" dirty="0">
                <a:solidFill>
                  <a:srgbClr val="000000"/>
                </a:solidFill>
                <a:latin typeface="Times New Roman" panose="02020603050405020304" pitchFamily="18" charset="0"/>
                <a:cs typeface="Times New Roman" panose="02020603050405020304" pitchFamily="18" charset="0"/>
              </a:rPr>
              <a:t>上预训练的 </a:t>
            </a:r>
            <a:r>
              <a:rPr lang="en-US" altLang="zh-CN" sz="2400" dirty="0" err="1">
                <a:solidFill>
                  <a:srgbClr val="000000"/>
                </a:solidFill>
                <a:latin typeface="Times New Roman" panose="02020603050405020304" pitchFamily="18" charset="0"/>
                <a:cs typeface="Times New Roman" panose="02020603050405020304" pitchFamily="18" charset="0"/>
              </a:rPr>
              <a:t>PyTorch</a:t>
            </a:r>
            <a:r>
              <a:rPr lang="en-US" altLang="zh-CN" sz="2400" dirty="0">
                <a:solidFill>
                  <a:srgbClr val="000000"/>
                </a:solidFill>
                <a:latin typeface="Times New Roman" panose="02020603050405020304" pitchFamily="18" charset="0"/>
                <a:cs typeface="Times New Roman" panose="02020603050405020304" pitchFamily="18" charset="0"/>
              </a:rPr>
              <a:t> Inception-v3 </a:t>
            </a:r>
            <a:r>
              <a:rPr lang="zh-CN" altLang="en-US" sz="2400" dirty="0">
                <a:solidFill>
                  <a:srgbClr val="000000"/>
                </a:solidFill>
                <a:latin typeface="Times New Roman" panose="02020603050405020304" pitchFamily="18" charset="0"/>
                <a:cs typeface="Times New Roman" panose="02020603050405020304" pitchFamily="18" charset="0"/>
              </a:rPr>
              <a:t>模型来获取数据集中所有图像（包括掩模）的特征集。接下来，我们使用 </a:t>
            </a:r>
            <a:r>
              <a:rPr lang="en-US" altLang="zh-CN" sz="2400" dirty="0" err="1">
                <a:solidFill>
                  <a:srgbClr val="000000"/>
                </a:solidFill>
                <a:latin typeface="Times New Roman" panose="02020603050405020304" pitchFamily="18" charset="0"/>
                <a:cs typeface="Times New Roman" panose="02020603050405020304" pitchFamily="18" charset="0"/>
              </a:rPr>
              <a:t>scikitlearn</a:t>
            </a:r>
            <a:r>
              <a:rPr lang="en-US" altLang="zh-CN" sz="2400" dirty="0">
                <a:solidFill>
                  <a:srgbClr val="000000"/>
                </a:solidFill>
                <a:latin typeface="Times New Roman" panose="02020603050405020304" pitchFamily="18" charset="0"/>
                <a:cs typeface="Times New Roman" panose="02020603050405020304" pitchFamily="18" charset="0"/>
              </a:rPr>
              <a:t> </a:t>
            </a:r>
            <a:r>
              <a:rPr lang="zh-CN" altLang="en-US" sz="2400" dirty="0">
                <a:solidFill>
                  <a:srgbClr val="000000"/>
                </a:solidFill>
                <a:latin typeface="Times New Roman" panose="02020603050405020304" pitchFamily="18" charset="0"/>
                <a:cs typeface="Times New Roman" panose="02020603050405020304" pitchFamily="18" charset="0"/>
              </a:rPr>
              <a:t>的 </a:t>
            </a:r>
            <a:r>
              <a:rPr lang="en-US" altLang="zh-CN" sz="2400" dirty="0" err="1">
                <a:solidFill>
                  <a:srgbClr val="000000"/>
                </a:solidFill>
                <a:latin typeface="Times New Roman" panose="02020603050405020304" pitchFamily="18" charset="0"/>
                <a:cs typeface="Times New Roman" panose="02020603050405020304" pitchFamily="18" charset="0"/>
              </a:rPr>
              <a:t>KMeans</a:t>
            </a:r>
            <a:r>
              <a:rPr lang="en-US" altLang="zh-CN" sz="2400" dirty="0">
                <a:solidFill>
                  <a:srgbClr val="000000"/>
                </a:solidFill>
                <a:latin typeface="Times New Roman" panose="02020603050405020304" pitchFamily="18" charset="0"/>
                <a:cs typeface="Times New Roman" panose="02020603050405020304" pitchFamily="18" charset="0"/>
              </a:rPr>
              <a:t> </a:t>
            </a:r>
            <a:r>
              <a:rPr lang="zh-CN" altLang="en-US" sz="2400" dirty="0">
                <a:solidFill>
                  <a:srgbClr val="000000"/>
                </a:solidFill>
                <a:latin typeface="Times New Roman" panose="02020603050405020304" pitchFamily="18" charset="0"/>
                <a:cs typeface="Times New Roman" panose="02020603050405020304" pitchFamily="18" charset="0"/>
              </a:rPr>
              <a:t>算法获得 </a:t>
            </a:r>
            <a:r>
              <a:rPr lang="en-US" altLang="zh-CN" sz="2400" dirty="0">
                <a:solidFill>
                  <a:srgbClr val="000000"/>
                </a:solidFill>
                <a:latin typeface="Times New Roman" panose="02020603050405020304" pitchFamily="18" charset="0"/>
                <a:cs typeface="Times New Roman" panose="02020603050405020304" pitchFamily="18" charset="0"/>
              </a:rPr>
              <a:t>20 </a:t>
            </a:r>
            <a:r>
              <a:rPr lang="zh-CN" altLang="en-US" sz="2400" dirty="0">
                <a:solidFill>
                  <a:srgbClr val="000000"/>
                </a:solidFill>
                <a:latin typeface="Times New Roman" panose="02020603050405020304" pitchFamily="18" charset="0"/>
                <a:cs typeface="Times New Roman" panose="02020603050405020304" pitchFamily="18" charset="0"/>
              </a:rPr>
              <a:t>个图像簇。然后将图像和蒙版的大小调整为 </a:t>
            </a:r>
            <a:r>
              <a:rPr lang="en-US" altLang="zh-CN" sz="2400" dirty="0">
                <a:solidFill>
                  <a:srgbClr val="000000"/>
                </a:solidFill>
                <a:latin typeface="Times New Roman" panose="02020603050405020304" pitchFamily="18" charset="0"/>
                <a:cs typeface="Times New Roman" panose="02020603050405020304" pitchFamily="18" charset="0"/>
              </a:rPr>
              <a:t>256 × 256</a:t>
            </a:r>
            <a:r>
              <a:rPr lang="zh-CN" altLang="en-US" sz="2400" dirty="0">
                <a:solidFill>
                  <a:srgbClr val="000000"/>
                </a:solidFill>
                <a:latin typeface="Times New Roman" panose="02020603050405020304" pitchFamily="18" charset="0"/>
                <a:cs typeface="Times New Roman" panose="02020603050405020304" pitchFamily="18" charset="0"/>
              </a:rPr>
              <a:t>。</a:t>
            </a:r>
            <a:endParaRPr lang="en-US" altLang="zh-CN" sz="2400" dirty="0">
              <a:solidFill>
                <a:srgbClr val="000000"/>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zh-CN" altLang="en-US" sz="2400" dirty="0">
                <a:solidFill>
                  <a:srgbClr val="000000"/>
                </a:solidFill>
                <a:latin typeface="Times New Roman" panose="02020603050405020304" pitchFamily="18" charset="0"/>
                <a:cs typeface="Times New Roman" panose="02020603050405020304" pitchFamily="18" charset="0"/>
              </a:rPr>
              <a:t>我们将掩码连接为第四个输入通道。我们的方法继承自</a:t>
            </a:r>
            <a:r>
              <a:rPr lang="en-US" altLang="zh-CN" sz="2400" dirty="0">
                <a:solidFill>
                  <a:srgbClr val="000000"/>
                </a:solidFill>
                <a:latin typeface="Times New Roman" panose="02020603050405020304" pitchFamily="18" charset="0"/>
                <a:cs typeface="Times New Roman" panose="02020603050405020304" pitchFamily="18" charset="0"/>
              </a:rPr>
              <a:t>[12]</a:t>
            </a:r>
            <a:r>
              <a:rPr lang="zh-CN" altLang="en-US" sz="2400" dirty="0">
                <a:solidFill>
                  <a:srgbClr val="000000"/>
                </a:solidFill>
                <a:latin typeface="Times New Roman" panose="02020603050405020304" pitchFamily="18" charset="0"/>
                <a:cs typeface="Times New Roman" panose="02020603050405020304" pitchFamily="18" charset="0"/>
              </a:rPr>
              <a:t>的扩散模型实现和</a:t>
            </a:r>
            <a:r>
              <a:rPr lang="en-US" altLang="zh-CN" sz="2400" dirty="0">
                <a:solidFill>
                  <a:srgbClr val="000000"/>
                </a:solidFill>
                <a:latin typeface="Times New Roman" panose="02020603050405020304" pitchFamily="18" charset="0"/>
                <a:cs typeface="Times New Roman" panose="02020603050405020304" pitchFamily="18" charset="0"/>
              </a:rPr>
              <a:t>[24]</a:t>
            </a:r>
            <a:r>
              <a:rPr lang="zh-CN" altLang="en-US" sz="2400" dirty="0">
                <a:solidFill>
                  <a:srgbClr val="000000"/>
                </a:solidFill>
                <a:latin typeface="Times New Roman" panose="02020603050405020304" pitchFamily="18" charset="0"/>
                <a:cs typeface="Times New Roman" panose="02020603050405020304" pitchFamily="18" charset="0"/>
              </a:rPr>
              <a:t>的生成技术。进行了 </a:t>
            </a:r>
            <a:r>
              <a:rPr lang="en-US" altLang="zh-CN" sz="2400" dirty="0">
                <a:solidFill>
                  <a:srgbClr val="000000"/>
                </a:solidFill>
                <a:latin typeface="Times New Roman" panose="02020603050405020304" pitchFamily="18" charset="0"/>
                <a:cs typeface="Times New Roman" panose="02020603050405020304" pitchFamily="18" charset="0"/>
              </a:rPr>
              <a:t>110,000 </a:t>
            </a:r>
            <a:r>
              <a:rPr lang="zh-CN" altLang="en-US" sz="2400" dirty="0">
                <a:solidFill>
                  <a:srgbClr val="000000"/>
                </a:solidFill>
                <a:latin typeface="Times New Roman" panose="02020603050405020304" pitchFamily="18" charset="0"/>
                <a:cs typeface="Times New Roman" panose="02020603050405020304" pitchFamily="18" charset="0"/>
              </a:rPr>
              <a:t>次迭代训练。此外，我们在整个数据集上训练了一个额外的模型，以消除聚类的有效性。该模型使用相同的参数进行了 </a:t>
            </a:r>
            <a:r>
              <a:rPr lang="en-US" altLang="zh-CN" sz="2400" dirty="0">
                <a:solidFill>
                  <a:srgbClr val="000000"/>
                </a:solidFill>
                <a:latin typeface="Times New Roman" panose="02020603050405020304" pitchFamily="18" charset="0"/>
                <a:cs typeface="Times New Roman" panose="02020603050405020304" pitchFamily="18" charset="0"/>
              </a:rPr>
              <a:t>200,000 </a:t>
            </a:r>
            <a:r>
              <a:rPr lang="zh-CN" altLang="en-US" sz="2400" dirty="0">
                <a:solidFill>
                  <a:srgbClr val="000000"/>
                </a:solidFill>
                <a:latin typeface="Times New Roman" panose="02020603050405020304" pitchFamily="18" charset="0"/>
                <a:cs typeface="Times New Roman" panose="02020603050405020304" pitchFamily="18" charset="0"/>
              </a:rPr>
              <a:t>次迭代训练。这些模型在 </a:t>
            </a:r>
            <a:r>
              <a:rPr lang="en-US" altLang="zh-CN" sz="2400" dirty="0" err="1">
                <a:solidFill>
                  <a:srgbClr val="000000"/>
                </a:solidFill>
                <a:latin typeface="Times New Roman" panose="02020603050405020304" pitchFamily="18" charset="0"/>
                <a:cs typeface="Times New Roman" panose="02020603050405020304" pitchFamily="18" charset="0"/>
              </a:rPr>
              <a:t>SciNet</a:t>
            </a:r>
            <a:r>
              <a:rPr lang="en-US" altLang="zh-CN" sz="2400" dirty="0">
                <a:solidFill>
                  <a:srgbClr val="000000"/>
                </a:solidFill>
                <a:latin typeface="Times New Roman" panose="02020603050405020304" pitchFamily="18" charset="0"/>
                <a:cs typeface="Times New Roman" panose="02020603050405020304" pitchFamily="18" charset="0"/>
              </a:rPr>
              <a:t> GPU </a:t>
            </a:r>
            <a:r>
              <a:rPr lang="zh-CN" altLang="en-US" sz="2400" dirty="0">
                <a:solidFill>
                  <a:srgbClr val="000000"/>
                </a:solidFill>
                <a:latin typeface="Times New Roman" panose="02020603050405020304" pitchFamily="18" charset="0"/>
                <a:cs typeface="Times New Roman" panose="02020603050405020304" pitchFamily="18" charset="0"/>
              </a:rPr>
              <a:t>集群 </a:t>
            </a:r>
            <a:r>
              <a:rPr lang="en-US" altLang="zh-CN" sz="2400" dirty="0">
                <a:solidFill>
                  <a:srgbClr val="000000"/>
                </a:solidFill>
                <a:latin typeface="Times New Roman" panose="02020603050405020304" pitchFamily="18" charset="0"/>
                <a:cs typeface="Times New Roman" panose="02020603050405020304" pitchFamily="18" charset="0"/>
              </a:rPr>
              <a:t>Mist </a:t>
            </a:r>
            <a:r>
              <a:rPr lang="zh-CN" altLang="en-US" sz="2400" dirty="0">
                <a:solidFill>
                  <a:srgbClr val="000000"/>
                </a:solidFill>
                <a:latin typeface="Times New Roman" panose="02020603050405020304" pitchFamily="18" charset="0"/>
                <a:cs typeface="Times New Roman" panose="02020603050405020304" pitchFamily="18" charset="0"/>
              </a:rPr>
              <a:t>上进行训练 </a:t>
            </a:r>
            <a:r>
              <a:rPr lang="en-US" altLang="zh-CN" sz="2400" dirty="0">
                <a:solidFill>
                  <a:srgbClr val="000000"/>
                </a:solidFill>
                <a:latin typeface="Times New Roman" panose="02020603050405020304" pitchFamily="18" charset="0"/>
                <a:cs typeface="Times New Roman" panose="02020603050405020304" pitchFamily="18" charset="0"/>
              </a:rPr>
              <a:t>[14, 20]</a:t>
            </a:r>
            <a:r>
              <a:rPr lang="zh-CN" altLang="en-US" sz="2400" dirty="0">
                <a:solidFill>
                  <a:srgbClr val="000000"/>
                </a:solidFill>
                <a:latin typeface="Times New Roman" panose="02020603050405020304" pitchFamily="18" charset="0"/>
                <a:cs typeface="Times New Roman" panose="02020603050405020304" pitchFamily="18" charset="0"/>
              </a:rPr>
              <a:t>；集群的每个节点有</a:t>
            </a:r>
            <a:r>
              <a:rPr lang="en-US" altLang="zh-CN" sz="2400" dirty="0">
                <a:solidFill>
                  <a:srgbClr val="000000"/>
                </a:solidFill>
                <a:latin typeface="Times New Roman" panose="02020603050405020304" pitchFamily="18" charset="0"/>
                <a:cs typeface="Times New Roman" panose="02020603050405020304" pitchFamily="18" charset="0"/>
              </a:rPr>
              <a:t>4</a:t>
            </a:r>
            <a:r>
              <a:rPr lang="zh-CN" altLang="en-US" sz="2400" dirty="0">
                <a:solidFill>
                  <a:srgbClr val="000000"/>
                </a:solidFill>
                <a:latin typeface="Times New Roman" panose="02020603050405020304" pitchFamily="18" charset="0"/>
                <a:cs typeface="Times New Roman" panose="02020603050405020304" pitchFamily="18" charset="0"/>
              </a:rPr>
              <a:t>个</a:t>
            </a:r>
            <a:r>
              <a:rPr lang="en-US" altLang="zh-CN" sz="2400" dirty="0">
                <a:solidFill>
                  <a:srgbClr val="000000"/>
                </a:solidFill>
                <a:latin typeface="Times New Roman" panose="02020603050405020304" pitchFamily="18" charset="0"/>
                <a:cs typeface="Times New Roman" panose="02020603050405020304" pitchFamily="18" charset="0"/>
              </a:rPr>
              <a:t>NVIDIA V100-SM​​X2-32GB GPU</a:t>
            </a:r>
            <a:r>
              <a:rPr lang="zh-CN" altLang="en-US" sz="2400" dirty="0">
                <a:solidFill>
                  <a:srgbClr val="000000"/>
                </a:solidFill>
                <a:latin typeface="Times New Roman" panose="02020603050405020304" pitchFamily="18" charset="0"/>
                <a:cs typeface="Times New Roman" panose="02020603050405020304" pitchFamily="18" charset="0"/>
              </a:rPr>
              <a:t>。每个模型的训练时间最多为 </a:t>
            </a:r>
            <a:r>
              <a:rPr lang="en-US" altLang="zh-CN" sz="2400" dirty="0">
                <a:solidFill>
                  <a:srgbClr val="000000"/>
                </a:solidFill>
                <a:latin typeface="Times New Roman" panose="02020603050405020304" pitchFamily="18" charset="0"/>
                <a:cs typeface="Times New Roman" panose="02020603050405020304" pitchFamily="18" charset="0"/>
              </a:rPr>
              <a:t>16 </a:t>
            </a:r>
            <a:r>
              <a:rPr lang="zh-CN" altLang="en-US" sz="2400" dirty="0">
                <a:solidFill>
                  <a:srgbClr val="000000"/>
                </a:solidFill>
                <a:latin typeface="Times New Roman" panose="02020603050405020304" pitchFamily="18" charset="0"/>
                <a:cs typeface="Times New Roman" panose="02020603050405020304" pitchFamily="18" charset="0"/>
              </a:rPr>
              <a:t>小时，训练时间因簇大小而异。</a:t>
            </a:r>
          </a:p>
        </p:txBody>
      </p:sp>
      <p:pic>
        <p:nvPicPr>
          <p:cNvPr id="3" name="图片 2">
            <a:extLst>
              <a:ext uri="{FF2B5EF4-FFF2-40B4-BE49-F238E27FC236}">
                <a16:creationId xmlns:a16="http://schemas.microsoft.com/office/drawing/2014/main" id="{74172991-6BCC-A165-33F6-39D06224CE57}"/>
              </a:ext>
            </a:extLst>
          </p:cNvPr>
          <p:cNvPicPr>
            <a:picLocks noChangeAspect="1"/>
          </p:cNvPicPr>
          <p:nvPr/>
        </p:nvPicPr>
        <p:blipFill>
          <a:blip r:embed="rId3"/>
          <a:stretch>
            <a:fillRect/>
          </a:stretch>
        </p:blipFill>
        <p:spPr>
          <a:xfrm>
            <a:off x="7740460" y="1290988"/>
            <a:ext cx="4159156" cy="1755085"/>
          </a:xfrm>
          <a:prstGeom prst="rect">
            <a:avLst/>
          </a:prstGeom>
        </p:spPr>
      </p:pic>
      <p:sp>
        <p:nvSpPr>
          <p:cNvPr id="6" name="文本框 5">
            <a:extLst>
              <a:ext uri="{FF2B5EF4-FFF2-40B4-BE49-F238E27FC236}">
                <a16:creationId xmlns:a16="http://schemas.microsoft.com/office/drawing/2014/main" id="{B6137442-958B-FBBE-7B6A-18AC4A17B3A6}"/>
              </a:ext>
            </a:extLst>
          </p:cNvPr>
          <p:cNvSpPr txBox="1"/>
          <p:nvPr/>
        </p:nvSpPr>
        <p:spPr>
          <a:xfrm>
            <a:off x="4889310" y="1928978"/>
            <a:ext cx="6093724" cy="461665"/>
          </a:xfrm>
          <a:prstGeom prst="rect">
            <a:avLst/>
          </a:prstGeom>
          <a:noFill/>
        </p:spPr>
        <p:txBody>
          <a:bodyPr wrap="square">
            <a:spAutoFit/>
          </a:bodyPr>
          <a:lstStyle/>
          <a:p>
            <a:r>
              <a:rPr lang="zh-CN" altLang="en-US" sz="2400" dirty="0">
                <a:solidFill>
                  <a:srgbClr val="000000"/>
                </a:solidFill>
                <a:latin typeface="Times New Roman" panose="02020603050405020304" pitchFamily="18" charset="0"/>
                <a:cs typeface="Times New Roman" panose="02020603050405020304" pitchFamily="18" charset="0"/>
              </a:rPr>
              <a:t>HyperKvasir dataset</a:t>
            </a:r>
          </a:p>
        </p:txBody>
      </p:sp>
    </p:spTree>
    <p:extLst>
      <p:ext uri="{BB962C8B-B14F-4D97-AF65-F5344CB8AC3E}">
        <p14:creationId xmlns:p14="http://schemas.microsoft.com/office/powerpoint/2010/main" val="2731573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
            <a:extLst>
              <a:ext uri="{FF2B5EF4-FFF2-40B4-BE49-F238E27FC236}">
                <a16:creationId xmlns:a16="http://schemas.microsoft.com/office/drawing/2014/main" id="{1F818E2F-8FE7-0FD6-F33F-57808C0459E6}"/>
              </a:ext>
            </a:extLst>
          </p:cNvPr>
          <p:cNvSpPr>
            <a:spLocks noGrp="1"/>
          </p:cNvSpPr>
          <p:nvPr>
            <p:ph type="body" sz="quarter" idx="13"/>
          </p:nvPr>
        </p:nvSpPr>
        <p:spPr>
          <a:xfrm>
            <a:off x="3448050" y="555625"/>
            <a:ext cx="6642100" cy="546100"/>
          </a:xfrm>
        </p:spPr>
        <p:txBody>
          <a:bodyPr/>
          <a:lstStyle/>
          <a:p>
            <a:r>
              <a:rPr lang="zh-CN" altLang="en-US" dirty="0"/>
              <a:t>研究结果与意义</a:t>
            </a:r>
          </a:p>
        </p:txBody>
      </p:sp>
      <p:sp>
        <p:nvSpPr>
          <p:cNvPr id="5" name="文本框 4">
            <a:extLst>
              <a:ext uri="{FF2B5EF4-FFF2-40B4-BE49-F238E27FC236}">
                <a16:creationId xmlns:a16="http://schemas.microsoft.com/office/drawing/2014/main" id="{84970675-929B-E928-7AEA-6729B34AB527}"/>
              </a:ext>
            </a:extLst>
          </p:cNvPr>
          <p:cNvSpPr txBox="1"/>
          <p:nvPr/>
        </p:nvSpPr>
        <p:spPr>
          <a:xfrm>
            <a:off x="228600" y="1515381"/>
            <a:ext cx="11734800" cy="1692771"/>
          </a:xfrm>
          <a:prstGeom prst="rect">
            <a:avLst/>
          </a:prstGeom>
          <a:noFill/>
        </p:spPr>
        <p:txBody>
          <a:bodyPr wrap="square">
            <a:spAutoFit/>
          </a:bodyPr>
          <a:lstStyle/>
          <a:p>
            <a:r>
              <a:rPr lang="zh-CN" altLang="en-US" sz="3200" dirty="0">
                <a:solidFill>
                  <a:srgbClr val="000000"/>
                </a:solidFill>
                <a:latin typeface="Times New Roman" panose="02020603050405020304" pitchFamily="18" charset="0"/>
                <a:cs typeface="Times New Roman" panose="02020603050405020304" pitchFamily="18" charset="0"/>
              </a:rPr>
              <a:t>实验指标</a:t>
            </a:r>
            <a:endParaRPr lang="en-US" altLang="zh-CN" sz="3200" dirty="0">
              <a:solidFill>
                <a:srgbClr val="000000"/>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zh-CN" altLang="en-US" sz="2400" b="0" i="0" dirty="0">
                <a:effectLst/>
                <a:latin typeface="-apple-system"/>
              </a:rPr>
              <a:t>为了评估我们的样本，我们进行了定性专家审查，并计算了</a:t>
            </a:r>
            <a:r>
              <a:rPr lang="en-US" altLang="zh-CN" sz="2400" dirty="0" err="1">
                <a:solidFill>
                  <a:srgbClr val="000000"/>
                </a:solidFill>
                <a:latin typeface="Times New Roman" panose="02020603050405020304" pitchFamily="18" charset="0"/>
                <a:cs typeface="Times New Roman" panose="02020603050405020304" pitchFamily="18" charset="0"/>
              </a:rPr>
              <a:t>Fr´echet</a:t>
            </a:r>
            <a:r>
              <a:rPr lang="en-US" altLang="zh-CN" sz="2400" dirty="0">
                <a:solidFill>
                  <a:srgbClr val="000000"/>
                </a:solidFill>
                <a:latin typeface="Times New Roman" panose="02020603050405020304" pitchFamily="18" charset="0"/>
                <a:cs typeface="Times New Roman" panose="02020603050405020304" pitchFamily="18" charset="0"/>
              </a:rPr>
              <a:t> Inception Distance (FID) </a:t>
            </a:r>
            <a:r>
              <a:rPr lang="zh-CN" altLang="en-US" sz="2400" dirty="0">
                <a:solidFill>
                  <a:srgbClr val="000000"/>
                </a:solidFill>
                <a:latin typeface="Times New Roman" panose="02020603050405020304" pitchFamily="18" charset="0"/>
                <a:cs typeface="Times New Roman" panose="02020603050405020304" pitchFamily="18" charset="0"/>
              </a:rPr>
              <a:t>和多尺度结构相似度 </a:t>
            </a:r>
            <a:r>
              <a:rPr lang="en-US" altLang="zh-CN" sz="2400" dirty="0">
                <a:solidFill>
                  <a:srgbClr val="000000"/>
                </a:solidFill>
                <a:latin typeface="Times New Roman" panose="02020603050405020304" pitchFamily="18" charset="0"/>
                <a:cs typeface="Times New Roman" panose="02020603050405020304" pitchFamily="18" charset="0"/>
              </a:rPr>
              <a:t>(MS-SSIM) </a:t>
            </a:r>
            <a:r>
              <a:rPr lang="zh-CN" altLang="en-US" sz="2400" dirty="0">
                <a:solidFill>
                  <a:srgbClr val="000000"/>
                </a:solidFill>
                <a:latin typeface="Times New Roman" panose="02020603050405020304" pitchFamily="18" charset="0"/>
                <a:cs typeface="Times New Roman" panose="02020603050405020304" pitchFamily="18" charset="0"/>
              </a:rPr>
              <a:t>。 </a:t>
            </a:r>
            <a:r>
              <a:rPr lang="en-US" altLang="zh-CN" sz="2400" dirty="0">
                <a:solidFill>
                  <a:srgbClr val="000000"/>
                </a:solidFill>
                <a:latin typeface="Times New Roman" panose="02020603050405020304" pitchFamily="18" charset="0"/>
                <a:cs typeface="Times New Roman" panose="02020603050405020304" pitchFamily="18" charset="0"/>
              </a:rPr>
              <a:t>FID </a:t>
            </a:r>
            <a:r>
              <a:rPr lang="zh-CN" altLang="en-US" sz="2400" dirty="0">
                <a:solidFill>
                  <a:srgbClr val="000000"/>
                </a:solidFill>
                <a:latin typeface="Times New Roman" panose="02020603050405020304" pitchFamily="18" charset="0"/>
                <a:cs typeface="Times New Roman" panose="02020603050405020304" pitchFamily="18" charset="0"/>
              </a:rPr>
              <a:t>和 </a:t>
            </a:r>
            <a:r>
              <a:rPr lang="en-US" altLang="zh-CN" sz="2400" dirty="0">
                <a:solidFill>
                  <a:srgbClr val="000000"/>
                </a:solidFill>
                <a:latin typeface="Times New Roman" panose="02020603050405020304" pitchFamily="18" charset="0"/>
                <a:cs typeface="Times New Roman" panose="02020603050405020304" pitchFamily="18" charset="0"/>
              </a:rPr>
              <a:t>MS-SSIM </a:t>
            </a:r>
            <a:r>
              <a:rPr lang="zh-CN" altLang="en-US" sz="2400" dirty="0">
                <a:solidFill>
                  <a:srgbClr val="000000"/>
                </a:solidFill>
                <a:latin typeface="Times New Roman" panose="02020603050405020304" pitchFamily="18" charset="0"/>
                <a:cs typeface="Times New Roman" panose="02020603050405020304" pitchFamily="18" charset="0"/>
              </a:rPr>
              <a:t>分数测量输出图像和数据集之间的距离，以及输出图像的方差。</a:t>
            </a:r>
            <a:endParaRPr lang="en-US" altLang="zh-CN" sz="2400" dirty="0">
              <a:solidFill>
                <a:srgbClr val="000000"/>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3F8260AF-CC95-91A0-6557-334966C81C23}"/>
              </a:ext>
            </a:extLst>
          </p:cNvPr>
          <p:cNvPicPr>
            <a:picLocks noChangeAspect="1"/>
          </p:cNvPicPr>
          <p:nvPr/>
        </p:nvPicPr>
        <p:blipFill>
          <a:blip r:embed="rId3"/>
          <a:stretch>
            <a:fillRect/>
          </a:stretch>
        </p:blipFill>
        <p:spPr>
          <a:xfrm>
            <a:off x="535986" y="3208152"/>
            <a:ext cx="11561791" cy="3349811"/>
          </a:xfrm>
          <a:prstGeom prst="rect">
            <a:avLst/>
          </a:prstGeom>
        </p:spPr>
      </p:pic>
    </p:spTree>
    <p:extLst>
      <p:ext uri="{BB962C8B-B14F-4D97-AF65-F5344CB8AC3E}">
        <p14:creationId xmlns:p14="http://schemas.microsoft.com/office/powerpoint/2010/main" val="1671595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
            <a:extLst>
              <a:ext uri="{FF2B5EF4-FFF2-40B4-BE49-F238E27FC236}">
                <a16:creationId xmlns:a16="http://schemas.microsoft.com/office/drawing/2014/main" id="{1F818E2F-8FE7-0FD6-F33F-57808C0459E6}"/>
              </a:ext>
            </a:extLst>
          </p:cNvPr>
          <p:cNvSpPr>
            <a:spLocks noGrp="1"/>
          </p:cNvSpPr>
          <p:nvPr>
            <p:ph type="body" sz="quarter" idx="13"/>
          </p:nvPr>
        </p:nvSpPr>
        <p:spPr>
          <a:xfrm>
            <a:off x="3448050" y="555625"/>
            <a:ext cx="6642100" cy="546100"/>
          </a:xfrm>
        </p:spPr>
        <p:txBody>
          <a:bodyPr/>
          <a:lstStyle/>
          <a:p>
            <a:r>
              <a:rPr lang="zh-CN" altLang="en-US" dirty="0"/>
              <a:t>研究结果与意义</a:t>
            </a:r>
          </a:p>
        </p:txBody>
      </p:sp>
      <p:sp>
        <p:nvSpPr>
          <p:cNvPr id="3" name="文本框 2">
            <a:extLst>
              <a:ext uri="{FF2B5EF4-FFF2-40B4-BE49-F238E27FC236}">
                <a16:creationId xmlns:a16="http://schemas.microsoft.com/office/drawing/2014/main" id="{38DC4584-B5AF-C41B-A87A-4003625B0886}"/>
              </a:ext>
            </a:extLst>
          </p:cNvPr>
          <p:cNvSpPr txBox="1"/>
          <p:nvPr/>
        </p:nvSpPr>
        <p:spPr>
          <a:xfrm>
            <a:off x="0" y="1772085"/>
            <a:ext cx="8526065" cy="1200329"/>
          </a:xfrm>
          <a:prstGeom prst="rect">
            <a:avLst/>
          </a:prstGeom>
          <a:noFill/>
        </p:spPr>
        <p:txBody>
          <a:bodyPr wrap="square">
            <a:spAutoFit/>
          </a:bodyPr>
          <a:lstStyle/>
          <a:p>
            <a:pPr marL="342900" indent="-342900">
              <a:buFont typeface="Arial" panose="020B0604020202020204" pitchFamily="34" charset="0"/>
              <a:buChar char="•"/>
            </a:pPr>
            <a:r>
              <a:rPr lang="zh-CN" altLang="en-US" sz="2400" dirty="0">
                <a:solidFill>
                  <a:srgbClr val="000000"/>
                </a:solidFill>
                <a:latin typeface="Times New Roman" panose="02020603050405020304" pitchFamily="18" charset="0"/>
                <a:cs typeface="Times New Roman" panose="02020603050405020304" pitchFamily="18" charset="0"/>
              </a:rPr>
              <a:t>分割性能指标：</a:t>
            </a:r>
            <a:endParaRPr lang="en-US" altLang="zh-CN" sz="2400" dirty="0">
              <a:solidFill>
                <a:srgbClr val="000000"/>
              </a:solidFill>
              <a:latin typeface="Times New Roman" panose="02020603050405020304" pitchFamily="18" charset="0"/>
              <a:cs typeface="Times New Roman" panose="02020603050405020304" pitchFamily="18" charset="0"/>
            </a:endParaRPr>
          </a:p>
          <a:p>
            <a:r>
              <a:rPr lang="en-US" altLang="zh-CN" sz="2400" dirty="0">
                <a:latin typeface="-apple-system"/>
              </a:rPr>
              <a:t>     </a:t>
            </a:r>
            <a:r>
              <a:rPr lang="zh-CN" altLang="en-US" sz="2400" b="0" i="0" dirty="0">
                <a:effectLst/>
                <a:latin typeface="-apple-system"/>
              </a:rPr>
              <a:t>模型采用 </a:t>
            </a:r>
            <a:r>
              <a:rPr lang="en-US" altLang="zh-CN" sz="2400" b="0" i="0" dirty="0" err="1">
                <a:effectLst/>
                <a:latin typeface="-apple-system"/>
              </a:rPr>
              <a:t>UNet</a:t>
            </a:r>
            <a:r>
              <a:rPr lang="en-US" altLang="zh-CN" sz="2400" b="0" i="0" dirty="0">
                <a:effectLst/>
                <a:latin typeface="-apple-system"/>
              </a:rPr>
              <a:t>++</a:t>
            </a:r>
          </a:p>
          <a:p>
            <a:r>
              <a:rPr lang="en-US" altLang="zh-CN" sz="2400" dirty="0">
                <a:solidFill>
                  <a:srgbClr val="000000"/>
                </a:solidFill>
                <a:latin typeface="Times New Roman" panose="02020603050405020304" pitchFamily="18" charset="0"/>
                <a:cs typeface="Times New Roman" panose="02020603050405020304" pitchFamily="18" charset="0"/>
              </a:rPr>
              <a:t>     </a:t>
            </a:r>
            <a:r>
              <a:rPr lang="zh-CN" altLang="en-US" sz="2400" dirty="0">
                <a:solidFill>
                  <a:srgbClr val="000000"/>
                </a:solidFill>
                <a:latin typeface="Times New Roman" panose="02020603050405020304" pitchFamily="18" charset="0"/>
                <a:cs typeface="Times New Roman" panose="02020603050405020304" pitchFamily="18" charset="0"/>
              </a:rPr>
              <a:t>平均 </a:t>
            </a:r>
            <a:r>
              <a:rPr lang="en-US" altLang="zh-CN" sz="2400" dirty="0" err="1">
                <a:solidFill>
                  <a:srgbClr val="000000"/>
                </a:solidFill>
                <a:latin typeface="Times New Roman" panose="02020603050405020304" pitchFamily="18" charset="0"/>
                <a:cs typeface="Times New Roman" panose="02020603050405020304" pitchFamily="18" charset="0"/>
              </a:rPr>
              <a:t>IoU</a:t>
            </a:r>
            <a:r>
              <a:rPr lang="en-US" altLang="zh-CN" sz="2400" dirty="0">
                <a:solidFill>
                  <a:srgbClr val="000000"/>
                </a:solidFill>
                <a:latin typeface="Times New Roman" panose="02020603050405020304" pitchFamily="18" charset="0"/>
                <a:cs typeface="Times New Roman" panose="02020603050405020304" pitchFamily="18" charset="0"/>
              </a:rPr>
              <a:t> </a:t>
            </a:r>
            <a:r>
              <a:rPr lang="zh-CN" altLang="en-US" sz="2400" dirty="0">
                <a:solidFill>
                  <a:srgbClr val="000000"/>
                </a:solidFill>
                <a:latin typeface="Times New Roman" panose="02020603050405020304" pitchFamily="18" charset="0"/>
                <a:cs typeface="Times New Roman" panose="02020603050405020304" pitchFamily="18" charset="0"/>
              </a:rPr>
              <a:t>和 </a:t>
            </a:r>
            <a:r>
              <a:rPr lang="en-US" altLang="zh-CN" sz="2400" dirty="0">
                <a:solidFill>
                  <a:srgbClr val="000000"/>
                </a:solidFill>
                <a:latin typeface="Times New Roman" panose="02020603050405020304" pitchFamily="18" charset="0"/>
                <a:cs typeface="Times New Roman" panose="02020603050405020304" pitchFamily="18" charset="0"/>
              </a:rPr>
              <a:t>Dice Loss</a:t>
            </a:r>
            <a:r>
              <a:rPr lang="zh-CN" altLang="en-US" sz="2400" dirty="0">
                <a:solidFill>
                  <a:srgbClr val="000000"/>
                </a:solidFill>
                <a:latin typeface="Times New Roman" panose="02020603050405020304" pitchFamily="18" charset="0"/>
                <a:cs typeface="Times New Roman" panose="02020603050405020304" pitchFamily="18" charset="0"/>
              </a:rPr>
              <a:t>与目标掩模进行比较</a:t>
            </a:r>
            <a:endParaRPr lang="en-US" altLang="zh-CN" sz="2400" dirty="0">
              <a:solidFill>
                <a:srgbClr val="000000"/>
              </a:solidFill>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09C052FD-8C5D-7737-3C20-00A1D9108CC3}"/>
              </a:ext>
            </a:extLst>
          </p:cNvPr>
          <p:cNvPicPr>
            <a:picLocks noChangeAspect="1"/>
          </p:cNvPicPr>
          <p:nvPr/>
        </p:nvPicPr>
        <p:blipFill>
          <a:blip r:embed="rId3"/>
          <a:stretch>
            <a:fillRect/>
          </a:stretch>
        </p:blipFill>
        <p:spPr>
          <a:xfrm>
            <a:off x="6769100" y="1327624"/>
            <a:ext cx="5131419" cy="5530376"/>
          </a:xfrm>
          <a:prstGeom prst="rect">
            <a:avLst/>
          </a:prstGeom>
        </p:spPr>
      </p:pic>
      <p:sp>
        <p:nvSpPr>
          <p:cNvPr id="9" name="文本框 8">
            <a:extLst>
              <a:ext uri="{FF2B5EF4-FFF2-40B4-BE49-F238E27FC236}">
                <a16:creationId xmlns:a16="http://schemas.microsoft.com/office/drawing/2014/main" id="{E750D7E1-EB19-0FAC-19F6-56BAA1DD547E}"/>
              </a:ext>
            </a:extLst>
          </p:cNvPr>
          <p:cNvSpPr txBox="1"/>
          <p:nvPr/>
        </p:nvSpPr>
        <p:spPr>
          <a:xfrm>
            <a:off x="463948" y="3273443"/>
            <a:ext cx="5841205" cy="830997"/>
          </a:xfrm>
          <a:prstGeom prst="rect">
            <a:avLst/>
          </a:prstGeom>
          <a:noFill/>
        </p:spPr>
        <p:txBody>
          <a:bodyPr wrap="square">
            <a:spAutoFit/>
          </a:bodyPr>
          <a:lstStyle/>
          <a:p>
            <a:r>
              <a:rPr lang="zh-CN" altLang="en-US" sz="2400" dirty="0">
                <a:solidFill>
                  <a:srgbClr val="000000"/>
                </a:solidFill>
                <a:latin typeface="Times New Roman" panose="02020603050405020304" pitchFamily="18" charset="0"/>
                <a:cs typeface="Times New Roman" panose="02020603050405020304" pitchFamily="18" charset="0"/>
              </a:rPr>
              <a:t>我们仅使用生成的数据训练模型，并使用生成中未使用的真实数据进行测试。</a:t>
            </a:r>
          </a:p>
        </p:txBody>
      </p:sp>
    </p:spTree>
    <p:extLst>
      <p:ext uri="{BB962C8B-B14F-4D97-AF65-F5344CB8AC3E}">
        <p14:creationId xmlns:p14="http://schemas.microsoft.com/office/powerpoint/2010/main" val="1604619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
            <a:extLst>
              <a:ext uri="{FF2B5EF4-FFF2-40B4-BE49-F238E27FC236}">
                <a16:creationId xmlns:a16="http://schemas.microsoft.com/office/drawing/2014/main" id="{1F818E2F-8FE7-0FD6-F33F-57808C0459E6}"/>
              </a:ext>
            </a:extLst>
          </p:cNvPr>
          <p:cNvSpPr>
            <a:spLocks noGrp="1"/>
          </p:cNvSpPr>
          <p:nvPr>
            <p:ph type="body" sz="quarter" idx="13"/>
          </p:nvPr>
        </p:nvSpPr>
        <p:spPr>
          <a:xfrm>
            <a:off x="3448050" y="555625"/>
            <a:ext cx="6642100" cy="546100"/>
          </a:xfrm>
        </p:spPr>
        <p:txBody>
          <a:bodyPr/>
          <a:lstStyle/>
          <a:p>
            <a:r>
              <a:rPr lang="zh-CN" altLang="en-US" dirty="0"/>
              <a:t>研究结果与意义</a:t>
            </a:r>
          </a:p>
        </p:txBody>
      </p:sp>
      <p:sp>
        <p:nvSpPr>
          <p:cNvPr id="3" name="文本框 2">
            <a:extLst>
              <a:ext uri="{FF2B5EF4-FFF2-40B4-BE49-F238E27FC236}">
                <a16:creationId xmlns:a16="http://schemas.microsoft.com/office/drawing/2014/main" id="{38DC4584-B5AF-C41B-A87A-4003625B0886}"/>
              </a:ext>
            </a:extLst>
          </p:cNvPr>
          <p:cNvSpPr txBox="1"/>
          <p:nvPr/>
        </p:nvSpPr>
        <p:spPr>
          <a:xfrm>
            <a:off x="0" y="1548497"/>
            <a:ext cx="8526065" cy="461665"/>
          </a:xfrm>
          <a:prstGeom prst="rect">
            <a:avLst/>
          </a:prstGeom>
          <a:noFill/>
        </p:spPr>
        <p:txBody>
          <a:bodyPr wrap="square">
            <a:spAutoFit/>
          </a:bodyPr>
          <a:lstStyle/>
          <a:p>
            <a:pPr marL="342900" indent="-342900">
              <a:buFont typeface="Arial" panose="020B0604020202020204" pitchFamily="34" charset="0"/>
              <a:buChar char="•"/>
            </a:pPr>
            <a:r>
              <a:rPr lang="zh-CN" altLang="en-US" sz="2400" dirty="0">
                <a:solidFill>
                  <a:srgbClr val="000000"/>
                </a:solidFill>
                <a:latin typeface="Times New Roman" panose="02020603050405020304" pitchFamily="18" charset="0"/>
                <a:cs typeface="Times New Roman" panose="02020603050405020304" pitchFamily="18" charset="0"/>
              </a:rPr>
              <a:t>分割性能指标：</a:t>
            </a:r>
            <a:endParaRPr lang="en-US" altLang="zh-CN" sz="2400" dirty="0">
              <a:solidFill>
                <a:srgbClr val="000000"/>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52FC13B7-7A08-95E5-AFE2-596A8E4D8E66}"/>
              </a:ext>
            </a:extLst>
          </p:cNvPr>
          <p:cNvPicPr>
            <a:picLocks noChangeAspect="1"/>
          </p:cNvPicPr>
          <p:nvPr/>
        </p:nvPicPr>
        <p:blipFill>
          <a:blip r:embed="rId3"/>
          <a:stretch>
            <a:fillRect/>
          </a:stretch>
        </p:blipFill>
        <p:spPr>
          <a:xfrm>
            <a:off x="1264684" y="2061865"/>
            <a:ext cx="10008518" cy="4562088"/>
          </a:xfrm>
          <a:prstGeom prst="rect">
            <a:avLst/>
          </a:prstGeom>
        </p:spPr>
      </p:pic>
      <p:sp>
        <p:nvSpPr>
          <p:cNvPr id="7" name="文本框 6">
            <a:extLst>
              <a:ext uri="{FF2B5EF4-FFF2-40B4-BE49-F238E27FC236}">
                <a16:creationId xmlns:a16="http://schemas.microsoft.com/office/drawing/2014/main" id="{89520C16-3FDB-4835-0147-5708A1491CC3}"/>
              </a:ext>
            </a:extLst>
          </p:cNvPr>
          <p:cNvSpPr txBox="1"/>
          <p:nvPr/>
        </p:nvSpPr>
        <p:spPr>
          <a:xfrm>
            <a:off x="2551671" y="1640830"/>
            <a:ext cx="6141308" cy="369332"/>
          </a:xfrm>
          <a:prstGeom prst="rect">
            <a:avLst/>
          </a:prstGeom>
          <a:noFill/>
        </p:spPr>
        <p:txBody>
          <a:bodyPr wrap="square">
            <a:spAutoFit/>
          </a:bodyPr>
          <a:lstStyle/>
          <a:p>
            <a:r>
              <a:rPr lang="zh-CN" altLang="en-US" b="0" i="0" dirty="0">
                <a:effectLst/>
                <a:latin typeface="-apple-system"/>
              </a:rPr>
              <a:t>增强策略：以</a:t>
            </a:r>
            <a:r>
              <a:rPr lang="en-US" altLang="zh-CN" b="0" i="0" dirty="0">
                <a:effectLst/>
                <a:latin typeface="-apple-system"/>
              </a:rPr>
              <a:t>0.5</a:t>
            </a:r>
            <a:r>
              <a:rPr lang="zh-CN" altLang="en-US" b="0" i="0" dirty="0">
                <a:effectLst/>
                <a:latin typeface="-apple-system"/>
              </a:rPr>
              <a:t>的概率，用</a:t>
            </a:r>
            <a:r>
              <a:rPr lang="en-US" altLang="zh-CN" b="0" i="0" dirty="0">
                <a:effectLst/>
                <a:latin typeface="-apple-system"/>
              </a:rPr>
              <a:t>r</a:t>
            </a:r>
            <a:r>
              <a:rPr lang="zh-CN" altLang="en-US" b="0" i="0" dirty="0">
                <a:effectLst/>
                <a:latin typeface="-apple-system"/>
              </a:rPr>
              <a:t>张合成图像替换每张真实图像。</a:t>
            </a:r>
            <a:endParaRPr lang="zh-CN" altLang="en-US" dirty="0"/>
          </a:p>
        </p:txBody>
      </p:sp>
    </p:spTree>
    <p:extLst>
      <p:ext uri="{BB962C8B-B14F-4D97-AF65-F5344CB8AC3E}">
        <p14:creationId xmlns:p14="http://schemas.microsoft.com/office/powerpoint/2010/main" val="1506169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占位符 1">
            <a:extLst>
              <a:ext uri="{FF2B5EF4-FFF2-40B4-BE49-F238E27FC236}">
                <a16:creationId xmlns:a16="http://schemas.microsoft.com/office/drawing/2014/main" id="{1F818E2F-8FE7-0FD6-F33F-57808C0459E6}"/>
              </a:ext>
            </a:extLst>
          </p:cNvPr>
          <p:cNvSpPr>
            <a:spLocks noGrp="1"/>
          </p:cNvSpPr>
          <p:nvPr>
            <p:ph type="body" sz="quarter" idx="13"/>
          </p:nvPr>
        </p:nvSpPr>
        <p:spPr>
          <a:xfrm>
            <a:off x="3448050" y="555625"/>
            <a:ext cx="6642100" cy="546100"/>
          </a:xfrm>
        </p:spPr>
        <p:txBody>
          <a:bodyPr/>
          <a:lstStyle/>
          <a:p>
            <a:r>
              <a:rPr lang="zh-CN" altLang="en-US" dirty="0"/>
              <a:t>研究结果与意义</a:t>
            </a:r>
          </a:p>
        </p:txBody>
      </p:sp>
      <p:sp>
        <p:nvSpPr>
          <p:cNvPr id="3" name="文本框 2">
            <a:extLst>
              <a:ext uri="{FF2B5EF4-FFF2-40B4-BE49-F238E27FC236}">
                <a16:creationId xmlns:a16="http://schemas.microsoft.com/office/drawing/2014/main" id="{EDA794C9-D92B-0229-895B-B6E42028CE10}"/>
              </a:ext>
            </a:extLst>
          </p:cNvPr>
          <p:cNvSpPr txBox="1"/>
          <p:nvPr/>
        </p:nvSpPr>
        <p:spPr>
          <a:xfrm>
            <a:off x="259079" y="1719501"/>
            <a:ext cx="11932921" cy="4401205"/>
          </a:xfrm>
          <a:prstGeom prst="rect">
            <a:avLst/>
          </a:prstGeom>
          <a:noFill/>
        </p:spPr>
        <p:txBody>
          <a:bodyPr wrap="square">
            <a:spAutoFit/>
          </a:bodyPr>
          <a:lstStyle/>
          <a:p>
            <a:pPr algn="l">
              <a:buFont typeface="Arial" panose="020B0604020202020204" pitchFamily="34" charset="0"/>
              <a:buChar char="•"/>
            </a:pPr>
            <a:r>
              <a:rPr lang="zh-CN" altLang="en-US" sz="2800" b="0" i="0" dirty="0">
                <a:effectLst/>
                <a:latin typeface="-apple-system"/>
              </a:rPr>
              <a:t>我们的</a:t>
            </a:r>
            <a:r>
              <a:rPr lang="zh-CN" altLang="en-US" sz="2800" dirty="0">
                <a:latin typeface="-apple-system"/>
              </a:rPr>
              <a:t>流程</a:t>
            </a:r>
            <a:r>
              <a:rPr lang="zh-CN" altLang="en-US" sz="2800" b="0" i="0" dirty="0">
                <a:effectLst/>
                <a:latin typeface="-apple-system"/>
              </a:rPr>
              <a:t>可用于为医学图像分割生成更真实的合成数据。这些数据可用于扩充小型数据集，或替换训练集中的真实数据。特别是，我们发现我们的管道在这两种情况下都优于 </a:t>
            </a:r>
            <a:r>
              <a:rPr lang="en-US" altLang="zh-CN" sz="2800" b="0" i="0" dirty="0" err="1">
                <a:effectLst/>
                <a:latin typeface="-apple-system"/>
              </a:rPr>
              <a:t>SinGAN</a:t>
            </a:r>
            <a:r>
              <a:rPr lang="en-US" altLang="zh-CN" sz="2800" b="0" i="0" dirty="0">
                <a:effectLst/>
                <a:latin typeface="-apple-system"/>
              </a:rPr>
              <a:t> </a:t>
            </a:r>
            <a:r>
              <a:rPr lang="zh-CN" altLang="en-US" sz="2800" b="0" i="0" dirty="0">
                <a:effectLst/>
                <a:latin typeface="-apple-system"/>
              </a:rPr>
              <a:t>生成的数据 </a:t>
            </a:r>
            <a:r>
              <a:rPr lang="en-US" altLang="zh-CN" sz="2800" b="0" i="0" dirty="0">
                <a:effectLst/>
                <a:latin typeface="-apple-system"/>
              </a:rPr>
              <a:t>[24]</a:t>
            </a:r>
            <a:r>
              <a:rPr lang="zh-CN" altLang="en-US" sz="2800" b="0" i="0" dirty="0">
                <a:effectLst/>
                <a:latin typeface="-apple-system"/>
              </a:rPr>
              <a:t>，并且样式充分改善了训练中使用的合成图像的外观。</a:t>
            </a:r>
            <a:endParaRPr lang="en-US" altLang="zh-CN" sz="2800" b="0" i="0" dirty="0">
              <a:effectLst/>
              <a:latin typeface="-apple-system"/>
            </a:endParaRPr>
          </a:p>
          <a:p>
            <a:pPr algn="l">
              <a:buFont typeface="Arial" panose="020B0604020202020204" pitchFamily="34" charset="0"/>
              <a:buChar char="•"/>
            </a:pPr>
            <a:endParaRPr lang="en-US" altLang="zh-CN" sz="2800" dirty="0">
              <a:latin typeface="-apple-system"/>
            </a:endParaRPr>
          </a:p>
          <a:p>
            <a:pPr algn="l">
              <a:buFont typeface="Arial" panose="020B0604020202020204" pitchFamily="34" charset="0"/>
              <a:buChar char="•"/>
            </a:pPr>
            <a:endParaRPr lang="en-US" altLang="zh-CN" sz="2800" dirty="0">
              <a:latin typeface="-apple-system"/>
            </a:endParaRPr>
          </a:p>
          <a:p>
            <a:pPr algn="l">
              <a:buFont typeface="Arial" panose="020B0604020202020204" pitchFamily="34" charset="0"/>
              <a:buChar char="•"/>
            </a:pPr>
            <a:endParaRPr lang="en-US" altLang="zh-CN" sz="2800" dirty="0">
              <a:latin typeface="-apple-system"/>
            </a:endParaRPr>
          </a:p>
          <a:p>
            <a:pPr algn="l">
              <a:buFont typeface="Arial" panose="020B0604020202020204" pitchFamily="34" charset="0"/>
              <a:buChar char="•"/>
            </a:pPr>
            <a:r>
              <a:rPr lang="zh-CN" altLang="en-US" sz="2800" b="0" i="0" dirty="0">
                <a:effectLst/>
                <a:latin typeface="-apple-system"/>
              </a:rPr>
              <a:t>可学习之处</a:t>
            </a:r>
            <a:endParaRPr lang="en-US" altLang="zh-CN" sz="2800" b="0" i="0" dirty="0">
              <a:effectLst/>
              <a:latin typeface="-apple-system"/>
            </a:endParaRPr>
          </a:p>
          <a:p>
            <a:pPr algn="l"/>
            <a:r>
              <a:rPr lang="zh-CN" altLang="en-US" sz="2800" b="0" i="0" dirty="0">
                <a:effectLst/>
                <a:latin typeface="-apple-system"/>
              </a:rPr>
              <a:t>使用第四个通道来生成分割掩模。这使我们能够与图像同时生成分割掩模，从而减少对额外模型生成掩模的需求。</a:t>
            </a:r>
            <a:endParaRPr lang="zh-CN" altLang="en-US" sz="28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3337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2" cstate="email">
            <a:extLst>
              <a:ext uri="{28A0092B-C50C-407E-A947-70E740481C1C}">
                <a14:useLocalDpi xmlns:a14="http://schemas.microsoft.com/office/drawing/2010/main"/>
              </a:ext>
            </a:extLst>
          </a:blip>
          <a:srcRect l="-2830" t="-2596"/>
          <a:stretch/>
        </p:blipFill>
        <p:spPr>
          <a:xfrm>
            <a:off x="5961335" y="3846315"/>
            <a:ext cx="6230665" cy="3011685"/>
          </a:xfrm>
          <a:prstGeom prst="rect">
            <a:avLst/>
          </a:prstGeom>
        </p:spPr>
      </p:pic>
      <p:sp>
        <p:nvSpPr>
          <p:cNvPr id="2" name="矩形 1"/>
          <p:cNvSpPr/>
          <p:nvPr/>
        </p:nvSpPr>
        <p:spPr>
          <a:xfrm>
            <a:off x="0" y="2349000"/>
            <a:ext cx="8763000" cy="2160000"/>
          </a:xfrm>
          <a:prstGeom prst="rect">
            <a:avLst/>
          </a:prstGeom>
          <a:solidFill>
            <a:srgbClr val="007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 name="文本框 2"/>
          <p:cNvSpPr txBox="1"/>
          <p:nvPr/>
        </p:nvSpPr>
        <p:spPr>
          <a:xfrm>
            <a:off x="1234440" y="2797314"/>
            <a:ext cx="7239000" cy="707886"/>
          </a:xfrm>
          <a:prstGeom prst="rect">
            <a:avLst/>
          </a:prstGeom>
          <a:noFill/>
        </p:spPr>
        <p:txBody>
          <a:bodyPr wrap="square" rtlCol="0">
            <a:spAutoFit/>
          </a:bodyPr>
          <a:lstStyle/>
          <a:p>
            <a:pPr algn="r"/>
            <a:r>
              <a:rPr lang="zh-CN" altLang="en-US" sz="4000" b="1" dirty="0">
                <a:solidFill>
                  <a:schemeClr val="bg1"/>
                </a:solidFill>
                <a:latin typeface="Arial" panose="020B0604020202020204" pitchFamily="34" charset="0"/>
                <a:ea typeface="微软雅黑" panose="020B0503020204020204" pitchFamily="34" charset="-122"/>
                <a:sym typeface="Arial" panose="020B0604020202020204" pitchFamily="34" charset="0"/>
              </a:rPr>
              <a:t>谢谢聆听！</a:t>
            </a:r>
          </a:p>
        </p:txBody>
      </p:sp>
      <p:sp>
        <p:nvSpPr>
          <p:cNvPr id="4" name="文本框 3"/>
          <p:cNvSpPr txBox="1"/>
          <p:nvPr/>
        </p:nvSpPr>
        <p:spPr>
          <a:xfrm>
            <a:off x="1234440" y="3642360"/>
            <a:ext cx="7239000" cy="369332"/>
          </a:xfrm>
          <a:prstGeom prst="rect">
            <a:avLst/>
          </a:prstGeom>
          <a:noFill/>
        </p:spPr>
        <p:txBody>
          <a:bodyPr wrap="square" rtlCol="0">
            <a:spAutoFit/>
          </a:bodyPr>
          <a:lstStyle/>
          <a:p>
            <a:pPr algn="r"/>
            <a:r>
              <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rPr>
              <a:t>Thanks for listening</a:t>
            </a:r>
            <a:r>
              <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rPr>
              <a:t>！</a:t>
            </a:r>
          </a:p>
        </p:txBody>
      </p:sp>
      <p:cxnSp>
        <p:nvCxnSpPr>
          <p:cNvPr id="5" name="直接连接符 4"/>
          <p:cNvCxnSpPr/>
          <p:nvPr/>
        </p:nvCxnSpPr>
        <p:spPr>
          <a:xfrm>
            <a:off x="3307080" y="3566160"/>
            <a:ext cx="516636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869813" y="2566003"/>
            <a:ext cx="1725994" cy="1725994"/>
          </a:xfrm>
          <a:prstGeom prst="rect">
            <a:avLst/>
          </a:prstGeom>
        </p:spPr>
      </p:pic>
      <p:sp>
        <p:nvSpPr>
          <p:cNvPr id="13" name="矩形 12"/>
          <p:cNvSpPr/>
          <p:nvPr/>
        </p:nvSpPr>
        <p:spPr>
          <a:xfrm>
            <a:off x="8557142" y="2349000"/>
            <a:ext cx="3634858" cy="2160000"/>
          </a:xfrm>
          <a:prstGeom prst="rect">
            <a:avLst/>
          </a:prstGeom>
          <a:solidFill>
            <a:srgbClr val="007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494476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平行四边形 26"/>
          <p:cNvSpPr/>
          <p:nvPr/>
        </p:nvSpPr>
        <p:spPr>
          <a:xfrm>
            <a:off x="1" y="0"/>
            <a:ext cx="3478214" cy="6858000"/>
          </a:xfrm>
          <a:prstGeom prst="parallelogram">
            <a:avLst>
              <a:gd name="adj" fmla="val 32668"/>
            </a:avLst>
          </a:prstGeom>
          <a:solidFill>
            <a:srgbClr val="007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96143" y="579315"/>
            <a:ext cx="2394674" cy="13063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600" b="1" dirty="0">
                <a:solidFill>
                  <a:schemeClr val="bg1"/>
                </a:solidFill>
                <a:latin typeface="微软雅黑" panose="020B0503020204020204" pitchFamily="34" charset="-122"/>
                <a:ea typeface="微软雅黑" panose="020B0503020204020204" pitchFamily="34" charset="-122"/>
              </a:rPr>
              <a:t>目 录</a:t>
            </a:r>
            <a:endParaRPr lang="en-US" altLang="zh-CN" sz="6600" b="1" dirty="0">
              <a:solidFill>
                <a:schemeClr val="bg1"/>
              </a:solidFill>
              <a:latin typeface="微软雅黑" panose="020B0503020204020204" pitchFamily="34" charset="-122"/>
              <a:ea typeface="微软雅黑" panose="020B0503020204020204" pitchFamily="34" charset="-122"/>
            </a:endParaRPr>
          </a:p>
          <a:p>
            <a:pPr algn="ctr"/>
            <a:r>
              <a:rPr lang="en-US" altLang="zh-CN" sz="2800" dirty="0">
                <a:solidFill>
                  <a:schemeClr val="bg1"/>
                </a:solidFill>
                <a:latin typeface="微软雅黑" panose="020B0503020204020204" pitchFamily="34" charset="-122"/>
                <a:ea typeface="微软雅黑" panose="020B0503020204020204" pitchFamily="34" charset="-122"/>
              </a:rPr>
              <a:t>CONTESTS</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9528307" y="344099"/>
            <a:ext cx="2207560" cy="697048"/>
            <a:chOff x="1416158" y="1776709"/>
            <a:chExt cx="2425399" cy="765832"/>
          </a:xfrm>
        </p:grpSpPr>
        <p:pic>
          <p:nvPicPr>
            <p:cNvPr id="25" name="图片 2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73496" y="1840839"/>
              <a:ext cx="1768061" cy="637573"/>
            </a:xfrm>
            <a:prstGeom prst="rect">
              <a:avLst/>
            </a:prstGeom>
          </p:spPr>
        </p:pic>
        <p:pic>
          <p:nvPicPr>
            <p:cNvPr id="26" name="图片 2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16158" y="1776709"/>
              <a:ext cx="765832" cy="765832"/>
            </a:xfrm>
            <a:prstGeom prst="rect">
              <a:avLst/>
            </a:prstGeom>
          </p:spPr>
        </p:pic>
      </p:grpSp>
      <p:grpSp>
        <p:nvGrpSpPr>
          <p:cNvPr id="30" name="组合 29"/>
          <p:cNvGrpSpPr/>
          <p:nvPr/>
        </p:nvGrpSpPr>
        <p:grpSpPr>
          <a:xfrm>
            <a:off x="4644123" y="1156490"/>
            <a:ext cx="4884184" cy="1041707"/>
            <a:chOff x="6346509" y="1960043"/>
            <a:chExt cx="4884184" cy="1041707"/>
          </a:xfrm>
        </p:grpSpPr>
        <p:sp>
          <p:nvSpPr>
            <p:cNvPr id="34" name="文本框 33"/>
            <p:cNvSpPr txBox="1"/>
            <p:nvPr/>
          </p:nvSpPr>
          <p:spPr>
            <a:xfrm>
              <a:off x="6346509" y="1960043"/>
              <a:ext cx="545342" cy="830997"/>
            </a:xfrm>
            <a:prstGeom prst="rect">
              <a:avLst/>
            </a:prstGeom>
            <a:noFill/>
          </p:spPr>
          <p:txBody>
            <a:bodyPr wrap="none" rtlCol="0">
              <a:spAutoFit/>
            </a:bodyPr>
            <a:lstStyle/>
            <a:p>
              <a:r>
                <a:rPr lang="en-US" altLang="zh-CN"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5" name="直接连接符 34"/>
            <p:cNvCxnSpPr/>
            <p:nvPr/>
          </p:nvCxnSpPr>
          <p:spPr>
            <a:xfrm flipH="1">
              <a:off x="6543677" y="2140750"/>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6991352" y="2416975"/>
              <a:ext cx="4239341" cy="584775"/>
            </a:xfrm>
            <a:prstGeom prst="rect">
              <a:avLst/>
            </a:prstGeom>
            <a:noFill/>
          </p:spPr>
          <p:txBody>
            <a:bodyPr wrap="square" rtlCol="0">
              <a:spAutoFit/>
            </a:bodyPr>
            <a:lstStyle/>
            <a:p>
              <a:r>
                <a:rPr lang="zh-CN" altLang="en-US" sz="3200" dirty="0">
                  <a:solidFill>
                    <a:srgbClr val="0079BF"/>
                  </a:solidFill>
                  <a:latin typeface="微软雅黑" panose="020B0503020204020204" pitchFamily="34" charset="-122"/>
                  <a:ea typeface="微软雅黑" panose="020B0503020204020204" pitchFamily="34" charset="-122"/>
                </a:rPr>
                <a:t>研究背景与现状</a:t>
              </a:r>
            </a:p>
          </p:txBody>
        </p:sp>
      </p:grpSp>
      <p:grpSp>
        <p:nvGrpSpPr>
          <p:cNvPr id="37" name="组合 36"/>
          <p:cNvGrpSpPr/>
          <p:nvPr/>
        </p:nvGrpSpPr>
        <p:grpSpPr>
          <a:xfrm>
            <a:off x="4642277" y="2417004"/>
            <a:ext cx="4884184" cy="1041707"/>
            <a:chOff x="6346509" y="3007646"/>
            <a:chExt cx="4884184" cy="1041707"/>
          </a:xfrm>
        </p:grpSpPr>
        <p:sp>
          <p:nvSpPr>
            <p:cNvPr id="38" name="文本框 37"/>
            <p:cNvSpPr txBox="1"/>
            <p:nvPr/>
          </p:nvSpPr>
          <p:spPr>
            <a:xfrm>
              <a:off x="6346509" y="3007646"/>
              <a:ext cx="545342" cy="830997"/>
            </a:xfrm>
            <a:prstGeom prst="rect">
              <a:avLst/>
            </a:prstGeom>
            <a:noFill/>
          </p:spPr>
          <p:txBody>
            <a:bodyPr wrap="none" rtlCol="0">
              <a:spAutoFit/>
            </a:bodyPr>
            <a:lstStyle/>
            <a:p>
              <a:r>
                <a:rPr lang="en-US" altLang="zh-CN"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9" name="直接连接符 38"/>
            <p:cNvCxnSpPr/>
            <p:nvPr/>
          </p:nvCxnSpPr>
          <p:spPr>
            <a:xfrm flipH="1">
              <a:off x="6543677" y="3188353"/>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6991352" y="3464578"/>
              <a:ext cx="4239341" cy="584775"/>
            </a:xfrm>
            <a:prstGeom prst="rect">
              <a:avLst/>
            </a:prstGeom>
            <a:noFill/>
          </p:spPr>
          <p:txBody>
            <a:bodyPr wrap="square" rtlCol="0">
              <a:spAutoFit/>
            </a:bodyPr>
            <a:lstStyle/>
            <a:p>
              <a:r>
                <a:rPr lang="zh-CN" altLang="en-US" sz="3200" dirty="0">
                  <a:solidFill>
                    <a:srgbClr val="0079BF"/>
                  </a:solidFill>
                  <a:latin typeface="微软雅黑" panose="020B0503020204020204" pitchFamily="34" charset="-122"/>
                  <a:ea typeface="微软雅黑" panose="020B0503020204020204" pitchFamily="34" charset="-122"/>
                </a:rPr>
                <a:t>解决方案与创新点</a:t>
              </a:r>
              <a:endParaRPr lang="en-US" altLang="zh-CN" sz="3200" dirty="0">
                <a:solidFill>
                  <a:srgbClr val="0079BF"/>
                </a:solidFill>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a:off x="4642277" y="3792218"/>
            <a:ext cx="4884184" cy="1041707"/>
            <a:chOff x="6346509" y="4055249"/>
            <a:chExt cx="4884184" cy="1041707"/>
          </a:xfrm>
        </p:grpSpPr>
        <p:sp>
          <p:nvSpPr>
            <p:cNvPr id="42" name="文本框 41"/>
            <p:cNvSpPr txBox="1"/>
            <p:nvPr/>
          </p:nvSpPr>
          <p:spPr>
            <a:xfrm>
              <a:off x="6346509" y="4055249"/>
              <a:ext cx="545342" cy="830997"/>
            </a:xfrm>
            <a:prstGeom prst="rect">
              <a:avLst/>
            </a:prstGeom>
            <a:noFill/>
          </p:spPr>
          <p:txBody>
            <a:bodyPr wrap="none" rtlCol="0">
              <a:spAutoFit/>
            </a:bodyPr>
            <a:lstStyle/>
            <a:p>
              <a:r>
                <a:rPr lang="en-US" altLang="zh-CN"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43" name="直接连接符 42"/>
            <p:cNvCxnSpPr/>
            <p:nvPr/>
          </p:nvCxnSpPr>
          <p:spPr>
            <a:xfrm flipH="1">
              <a:off x="6543677" y="4235956"/>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6991352" y="4512181"/>
              <a:ext cx="4239341" cy="584775"/>
            </a:xfrm>
            <a:prstGeom prst="rect">
              <a:avLst/>
            </a:prstGeom>
            <a:noFill/>
          </p:spPr>
          <p:txBody>
            <a:bodyPr wrap="square" rtlCol="0">
              <a:spAutoFit/>
            </a:bodyPr>
            <a:lstStyle/>
            <a:p>
              <a:r>
                <a:rPr lang="zh-CN" altLang="en-US" sz="3200" dirty="0">
                  <a:solidFill>
                    <a:srgbClr val="0079BF"/>
                  </a:solidFill>
                  <a:latin typeface="微软雅黑" panose="020B0503020204020204" pitchFamily="34" charset="-122"/>
                  <a:ea typeface="微软雅黑" panose="020B0503020204020204" pitchFamily="34" charset="-122"/>
                </a:rPr>
                <a:t>研究思路与技术路线</a:t>
              </a:r>
              <a:endParaRPr lang="en-US" altLang="zh-CN" sz="3200" dirty="0">
                <a:solidFill>
                  <a:srgbClr val="0079BF"/>
                </a:solidFill>
                <a:latin typeface="微软雅黑" panose="020B0503020204020204" pitchFamily="34" charset="-122"/>
                <a:ea typeface="微软雅黑" panose="020B0503020204020204" pitchFamily="34" charset="-122"/>
              </a:endParaRPr>
            </a:p>
          </p:txBody>
        </p:sp>
      </p:grpSp>
      <p:grpSp>
        <p:nvGrpSpPr>
          <p:cNvPr id="45" name="组合 44"/>
          <p:cNvGrpSpPr/>
          <p:nvPr/>
        </p:nvGrpSpPr>
        <p:grpSpPr>
          <a:xfrm>
            <a:off x="4642277" y="5122385"/>
            <a:ext cx="4884184" cy="1041707"/>
            <a:chOff x="6346509" y="5102851"/>
            <a:chExt cx="4884184" cy="1041707"/>
          </a:xfrm>
        </p:grpSpPr>
        <p:sp>
          <p:nvSpPr>
            <p:cNvPr id="46" name="文本框 45"/>
            <p:cNvSpPr txBox="1"/>
            <p:nvPr/>
          </p:nvSpPr>
          <p:spPr>
            <a:xfrm>
              <a:off x="6346509" y="5102851"/>
              <a:ext cx="545342" cy="830997"/>
            </a:xfrm>
            <a:prstGeom prst="rect">
              <a:avLst/>
            </a:prstGeom>
            <a:noFill/>
          </p:spPr>
          <p:txBody>
            <a:bodyPr wrap="none" rtlCol="0">
              <a:spAutoFit/>
            </a:bodyPr>
            <a:lstStyle/>
            <a:p>
              <a:r>
                <a:rPr lang="en-US" altLang="zh-CN"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rPr>
                <a:t>4</a:t>
              </a:r>
              <a:endParaRPr lang="zh-CN" altLang="en-US"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50" name="直接连接符 49"/>
            <p:cNvCxnSpPr/>
            <p:nvPr/>
          </p:nvCxnSpPr>
          <p:spPr>
            <a:xfrm flipH="1">
              <a:off x="6543677" y="5283558"/>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6991352" y="5559783"/>
              <a:ext cx="4239341" cy="584775"/>
            </a:xfrm>
            <a:prstGeom prst="rect">
              <a:avLst/>
            </a:prstGeom>
            <a:noFill/>
          </p:spPr>
          <p:txBody>
            <a:bodyPr wrap="square" rtlCol="0">
              <a:spAutoFit/>
            </a:bodyPr>
            <a:lstStyle/>
            <a:p>
              <a:r>
                <a:rPr lang="zh-CN" altLang="en-US" sz="3200" dirty="0">
                  <a:solidFill>
                    <a:srgbClr val="0079BF"/>
                  </a:solidFill>
                  <a:latin typeface="微软雅黑" panose="020B0503020204020204" pitchFamily="34" charset="-122"/>
                  <a:ea typeface="微软雅黑" panose="020B0503020204020204" pitchFamily="34" charset="-122"/>
                </a:rPr>
                <a:t>研究结果与意义</a:t>
              </a:r>
            </a:p>
          </p:txBody>
        </p:sp>
      </p:grpSp>
      <p:sp>
        <p:nvSpPr>
          <p:cNvPr id="64" name="文本框 63"/>
          <p:cNvSpPr txBox="1"/>
          <p:nvPr/>
        </p:nvSpPr>
        <p:spPr>
          <a:xfrm>
            <a:off x="4644123" y="3317027"/>
            <a:ext cx="184731" cy="830997"/>
          </a:xfrm>
          <a:prstGeom prst="rect">
            <a:avLst/>
          </a:prstGeom>
          <a:noFill/>
        </p:spPr>
        <p:txBody>
          <a:bodyPr wrap="none" rtlCol="0">
            <a:spAutoFit/>
          </a:bodyPr>
          <a:lstStyle/>
          <a:p>
            <a:endParaRPr lang="zh-CN" altLang="en-US"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026045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a:t>研究背景与现状</a:t>
            </a:r>
          </a:p>
        </p:txBody>
      </p:sp>
      <p:sp>
        <p:nvSpPr>
          <p:cNvPr id="4" name="文本框 3">
            <a:extLst>
              <a:ext uri="{FF2B5EF4-FFF2-40B4-BE49-F238E27FC236}">
                <a16:creationId xmlns:a16="http://schemas.microsoft.com/office/drawing/2014/main" id="{92C13508-1872-8316-88A9-CD5B62A7314F}"/>
              </a:ext>
            </a:extLst>
          </p:cNvPr>
          <p:cNvSpPr txBox="1"/>
          <p:nvPr/>
        </p:nvSpPr>
        <p:spPr>
          <a:xfrm>
            <a:off x="199599" y="1431324"/>
            <a:ext cx="6093724" cy="523220"/>
          </a:xfrm>
          <a:prstGeom prst="rect">
            <a:avLst/>
          </a:prstGeom>
          <a:noFill/>
        </p:spPr>
        <p:txBody>
          <a:bodyPr wrap="square">
            <a:spAutoFit/>
          </a:bodyPr>
          <a:lstStyle/>
          <a:p>
            <a:r>
              <a:rPr lang="zh-CN" altLang="en-US" sz="2800" b="0" i="0" dirty="0">
                <a:solidFill>
                  <a:srgbClr val="000000"/>
                </a:solidFill>
                <a:effectLst/>
                <a:latin typeface="Helvetica Neue"/>
              </a:rPr>
              <a:t>当前研究存在的问题</a:t>
            </a:r>
            <a:endParaRPr lang="zh-CN" altLang="en-US" sz="2800" dirty="0"/>
          </a:p>
        </p:txBody>
      </p:sp>
      <p:sp>
        <p:nvSpPr>
          <p:cNvPr id="6" name="文本框 5">
            <a:extLst>
              <a:ext uri="{FF2B5EF4-FFF2-40B4-BE49-F238E27FC236}">
                <a16:creationId xmlns:a16="http://schemas.microsoft.com/office/drawing/2014/main" id="{3F4FA2C0-A62B-BD5F-7DD3-DBB4E9064BB0}"/>
              </a:ext>
            </a:extLst>
          </p:cNvPr>
          <p:cNvSpPr txBox="1"/>
          <p:nvPr/>
        </p:nvSpPr>
        <p:spPr>
          <a:xfrm>
            <a:off x="311054" y="1968794"/>
            <a:ext cx="11423746" cy="1200329"/>
          </a:xfrm>
          <a:prstGeom prst="rect">
            <a:avLst/>
          </a:prstGeom>
          <a:noFill/>
        </p:spPr>
        <p:txBody>
          <a:bodyPr wrap="square">
            <a:spAutoFit/>
          </a:bodyPr>
          <a:lstStyle/>
          <a:p>
            <a:pPr marL="285750" indent="-285750" algn="just">
              <a:buFont typeface="Arial" panose="020B0604020202020204" pitchFamily="34" charset="0"/>
              <a:buChar char="•"/>
            </a:pPr>
            <a:r>
              <a:rPr lang="zh-CN" altLang="en-US" sz="2400" b="0" i="0" dirty="0">
                <a:solidFill>
                  <a:srgbClr val="000000"/>
                </a:solidFill>
                <a:effectLst/>
                <a:latin typeface="Helvetica Neue"/>
              </a:rPr>
              <a:t>由于患者隐私法或专家注释图像需的时间和成本，公开的数据是有限的。添加合成生成的标注数据是解决训练数据不足的一种可能方法，因为它可以克服专家标注的需要。</a:t>
            </a:r>
            <a:endParaRPr lang="zh-CN" altLang="en-US" sz="2400" dirty="0"/>
          </a:p>
        </p:txBody>
      </p:sp>
      <p:sp>
        <p:nvSpPr>
          <p:cNvPr id="7" name="文本框 6">
            <a:extLst>
              <a:ext uri="{FF2B5EF4-FFF2-40B4-BE49-F238E27FC236}">
                <a16:creationId xmlns:a16="http://schemas.microsoft.com/office/drawing/2014/main" id="{52CA51B9-15D1-8407-8E69-865A38518D76}"/>
              </a:ext>
            </a:extLst>
          </p:cNvPr>
          <p:cNvSpPr txBox="1"/>
          <p:nvPr/>
        </p:nvSpPr>
        <p:spPr>
          <a:xfrm>
            <a:off x="199599" y="3749294"/>
            <a:ext cx="6093724" cy="523220"/>
          </a:xfrm>
          <a:prstGeom prst="rect">
            <a:avLst/>
          </a:prstGeom>
          <a:noFill/>
        </p:spPr>
        <p:txBody>
          <a:bodyPr wrap="square">
            <a:spAutoFit/>
          </a:bodyPr>
          <a:lstStyle/>
          <a:p>
            <a:r>
              <a:rPr lang="zh-CN" altLang="en-US" sz="2800" b="0" i="0" dirty="0">
                <a:solidFill>
                  <a:srgbClr val="000000"/>
                </a:solidFill>
                <a:effectLst/>
                <a:latin typeface="Helvetica Neue"/>
              </a:rPr>
              <a:t>其他人的做法</a:t>
            </a:r>
            <a:endParaRPr lang="zh-CN" altLang="en-US" sz="2800" dirty="0"/>
          </a:p>
        </p:txBody>
      </p:sp>
      <p:sp>
        <p:nvSpPr>
          <p:cNvPr id="11" name="文本框 10">
            <a:extLst>
              <a:ext uri="{FF2B5EF4-FFF2-40B4-BE49-F238E27FC236}">
                <a16:creationId xmlns:a16="http://schemas.microsoft.com/office/drawing/2014/main" id="{92C8E655-803B-2FEA-BD5B-936E424A161E}"/>
              </a:ext>
            </a:extLst>
          </p:cNvPr>
          <p:cNvSpPr txBox="1"/>
          <p:nvPr/>
        </p:nvSpPr>
        <p:spPr>
          <a:xfrm>
            <a:off x="199600" y="4272514"/>
            <a:ext cx="11880946" cy="2308324"/>
          </a:xfrm>
          <a:prstGeom prst="rect">
            <a:avLst/>
          </a:prstGeom>
          <a:noFill/>
        </p:spPr>
        <p:txBody>
          <a:bodyPr wrap="square">
            <a:spAutoFit/>
          </a:bodyPr>
          <a:lstStyle/>
          <a:p>
            <a:pPr marL="342900" indent="-342900">
              <a:buFont typeface="Arial" panose="020B0604020202020204" pitchFamily="34" charset="0"/>
              <a:buChar char="•"/>
            </a:pPr>
            <a:r>
              <a:rPr lang="en-US" altLang="zh-CN" sz="2400" dirty="0">
                <a:solidFill>
                  <a:srgbClr val="000000"/>
                </a:solidFill>
                <a:latin typeface="Times New Roman" panose="02020603050405020304" pitchFamily="18" charset="0"/>
                <a:cs typeface="Times New Roman" panose="02020603050405020304" pitchFamily="18" charset="0"/>
              </a:rPr>
              <a:t>GANs</a:t>
            </a:r>
            <a:r>
              <a:rPr lang="zh-CN" altLang="en-US" sz="2400" dirty="0">
                <a:solidFill>
                  <a:srgbClr val="000000"/>
                </a:solidFill>
                <a:latin typeface="Times New Roman" panose="02020603050405020304" pitchFamily="18" charset="0"/>
                <a:cs typeface="Times New Roman" panose="02020603050405020304" pitchFamily="18" charset="0"/>
              </a:rPr>
              <a:t>已被用于在医学图像背景下生成训练数据和标签，以训练检测和分割模型</a:t>
            </a:r>
            <a:r>
              <a:rPr lang="en-US" altLang="zh-CN" sz="2400" dirty="0">
                <a:solidFill>
                  <a:srgbClr val="000000"/>
                </a:solidFill>
                <a:latin typeface="Times New Roman" panose="02020603050405020304" pitchFamily="18" charset="0"/>
                <a:cs typeface="Times New Roman" panose="02020603050405020304" pitchFamily="18" charset="0"/>
              </a:rPr>
              <a:t>[13,22]</a:t>
            </a:r>
            <a:r>
              <a:rPr lang="zh-CN" altLang="en-US" sz="2400" dirty="0">
                <a:solidFill>
                  <a:srgbClr val="000000"/>
                </a:solidFill>
                <a:latin typeface="Times New Roman" panose="02020603050405020304" pitchFamily="18" charset="0"/>
                <a:cs typeface="Times New Roman" panose="02020603050405020304" pitchFamily="18" charset="0"/>
              </a:rPr>
              <a:t>。此外，去噪扩散概率模型</a:t>
            </a:r>
            <a:r>
              <a:rPr lang="en-US" altLang="zh-CN" sz="2400" dirty="0">
                <a:solidFill>
                  <a:srgbClr val="000000"/>
                </a:solidFill>
                <a:latin typeface="Times New Roman" panose="02020603050405020304" pitchFamily="18" charset="0"/>
                <a:cs typeface="Times New Roman" panose="02020603050405020304" pitchFamily="18" charset="0"/>
              </a:rPr>
              <a:t>(DDPM)</a:t>
            </a:r>
            <a:r>
              <a:rPr lang="zh-CN" altLang="en-US" sz="2400" dirty="0">
                <a:solidFill>
                  <a:srgbClr val="000000"/>
                </a:solidFill>
                <a:latin typeface="Times New Roman" panose="02020603050405020304" pitchFamily="18" charset="0"/>
                <a:cs typeface="Times New Roman" panose="02020603050405020304" pitchFamily="18" charset="0"/>
              </a:rPr>
              <a:t>或扩散模型</a:t>
            </a:r>
            <a:r>
              <a:rPr lang="en-US" altLang="zh-CN" sz="2400" dirty="0">
                <a:solidFill>
                  <a:srgbClr val="000000"/>
                </a:solidFill>
                <a:latin typeface="Times New Roman" panose="02020603050405020304" pitchFamily="18" charset="0"/>
                <a:cs typeface="Times New Roman" panose="02020603050405020304" pitchFamily="18" charset="0"/>
              </a:rPr>
              <a:t>[8]</a:t>
            </a:r>
            <a:r>
              <a:rPr lang="zh-CN" altLang="en-US" sz="2400" dirty="0">
                <a:solidFill>
                  <a:srgbClr val="000000"/>
                </a:solidFill>
                <a:latin typeface="Times New Roman" panose="02020603050405020304" pitchFamily="18" charset="0"/>
                <a:cs typeface="Times New Roman" panose="02020603050405020304" pitchFamily="18" charset="0"/>
              </a:rPr>
              <a:t>的出现提出了一种新的图像生成方法，在生成逼真的图像</a:t>
            </a:r>
            <a:r>
              <a:rPr lang="en-US" altLang="zh-CN" sz="2400" dirty="0">
                <a:solidFill>
                  <a:srgbClr val="000000"/>
                </a:solidFill>
                <a:latin typeface="Times New Roman" panose="02020603050405020304" pitchFamily="18" charset="0"/>
                <a:cs typeface="Times New Roman" panose="02020603050405020304" pitchFamily="18" charset="0"/>
              </a:rPr>
              <a:t>[2]</a:t>
            </a:r>
            <a:r>
              <a:rPr lang="zh-CN" altLang="en-US" sz="2400" dirty="0">
                <a:solidFill>
                  <a:srgbClr val="000000"/>
                </a:solidFill>
                <a:latin typeface="Times New Roman" panose="02020603050405020304" pitchFamily="18" charset="0"/>
                <a:cs typeface="Times New Roman" panose="02020603050405020304" pitchFamily="18" charset="0"/>
              </a:rPr>
              <a:t>中取得了显著的效果。</a:t>
            </a:r>
            <a:endParaRPr lang="en-US" altLang="zh-CN" sz="2400" dirty="0">
              <a:solidFill>
                <a:srgbClr val="C00000"/>
              </a:solidFill>
              <a:latin typeface="Helvetica Neue"/>
              <a:cs typeface="Times New Roman" panose="02020603050405020304" pitchFamily="18" charset="0"/>
            </a:endParaRPr>
          </a:p>
          <a:p>
            <a:pPr marL="342900" indent="-342900">
              <a:buFont typeface="Arial" panose="020B0604020202020204" pitchFamily="34" charset="0"/>
              <a:buChar char="•"/>
            </a:pPr>
            <a:r>
              <a:rPr lang="zh-CN" altLang="en-US" sz="2400" dirty="0">
                <a:solidFill>
                  <a:srgbClr val="000000"/>
                </a:solidFill>
                <a:latin typeface="Times New Roman" panose="02020603050405020304" pitchFamily="18" charset="0"/>
                <a:cs typeface="Times New Roman" panose="02020603050405020304" pitchFamily="18" charset="0"/>
              </a:rPr>
              <a:t>在</a:t>
            </a:r>
            <a:r>
              <a:rPr lang="en-US" altLang="zh-CN" sz="2400" dirty="0">
                <a:solidFill>
                  <a:srgbClr val="000000"/>
                </a:solidFill>
                <a:latin typeface="Times New Roman" panose="02020603050405020304" pitchFamily="18" charset="0"/>
                <a:cs typeface="Times New Roman" panose="02020603050405020304" pitchFamily="18" charset="0"/>
              </a:rPr>
              <a:t>[10,25]</a:t>
            </a:r>
            <a:r>
              <a:rPr lang="zh-CN" altLang="en-US" sz="2400" dirty="0">
                <a:solidFill>
                  <a:srgbClr val="000000"/>
                </a:solidFill>
                <a:latin typeface="Times New Roman" panose="02020603050405020304" pitchFamily="18" charset="0"/>
                <a:cs typeface="Times New Roman" panose="02020603050405020304" pitchFamily="18" charset="0"/>
              </a:rPr>
              <a:t>中，扩散模型被用来成功地增加医学成像和一般分类任务的图像数据集。特别地，</a:t>
            </a:r>
            <a:r>
              <a:rPr lang="en-US" altLang="zh-CN" sz="2400" dirty="0" err="1">
                <a:solidFill>
                  <a:srgbClr val="000000"/>
                </a:solidFill>
                <a:latin typeface="Times New Roman" panose="02020603050405020304" pitchFamily="18" charset="0"/>
                <a:cs typeface="Times New Roman" panose="02020603050405020304" pitchFamily="18" charset="0"/>
              </a:rPr>
              <a:t>Trabucco</a:t>
            </a:r>
            <a:r>
              <a:rPr lang="zh-CN" altLang="en-US" sz="2400" dirty="0">
                <a:solidFill>
                  <a:srgbClr val="000000"/>
                </a:solidFill>
                <a:latin typeface="Times New Roman" panose="02020603050405020304" pitchFamily="18" charset="0"/>
                <a:cs typeface="Times New Roman" panose="02020603050405020304" pitchFamily="18" charset="0"/>
              </a:rPr>
              <a:t>等人的</a:t>
            </a:r>
            <a:r>
              <a:rPr lang="en-US" altLang="zh-CN" sz="2400" dirty="0">
                <a:solidFill>
                  <a:srgbClr val="000000"/>
                </a:solidFill>
                <a:latin typeface="Times New Roman" panose="02020603050405020304" pitchFamily="18" charset="0"/>
                <a:cs typeface="Times New Roman" panose="02020603050405020304" pitchFamily="18" charset="0"/>
              </a:rPr>
              <a:t>[25]</a:t>
            </a:r>
            <a:r>
              <a:rPr lang="zh-CN" altLang="en-US" sz="2400" dirty="0">
                <a:solidFill>
                  <a:srgbClr val="000000"/>
                </a:solidFill>
                <a:latin typeface="Times New Roman" panose="02020603050405020304" pitchFamily="18" charset="0"/>
                <a:cs typeface="Times New Roman" panose="02020603050405020304" pitchFamily="18" charset="0"/>
              </a:rPr>
              <a:t>显示了在少量射击分类任务上的改善。此外，</a:t>
            </a:r>
            <a:r>
              <a:rPr lang="en-US" altLang="zh-CN" sz="2400" dirty="0" err="1">
                <a:solidFill>
                  <a:srgbClr val="000000"/>
                </a:solidFill>
                <a:latin typeface="Times New Roman" panose="02020603050405020304" pitchFamily="18" charset="0"/>
                <a:cs typeface="Times New Roman" panose="02020603050405020304" pitchFamily="18" charset="0"/>
              </a:rPr>
              <a:t>Thambawita</a:t>
            </a:r>
            <a:r>
              <a:rPr lang="zh-CN" altLang="en-US" sz="2400" dirty="0">
                <a:solidFill>
                  <a:srgbClr val="000000"/>
                </a:solidFill>
                <a:latin typeface="Times New Roman" panose="02020603050405020304" pitchFamily="18" charset="0"/>
                <a:cs typeface="Times New Roman" panose="02020603050405020304" pitchFamily="18" charset="0"/>
              </a:rPr>
              <a:t>等人</a:t>
            </a:r>
            <a:r>
              <a:rPr lang="en-US" altLang="zh-CN" sz="2400" dirty="0">
                <a:solidFill>
                  <a:srgbClr val="000000"/>
                </a:solidFill>
                <a:latin typeface="Times New Roman" panose="02020603050405020304" pitchFamily="18" charset="0"/>
                <a:cs typeface="Times New Roman" panose="02020603050405020304" pitchFamily="18" charset="0"/>
              </a:rPr>
              <a:t>[24]</a:t>
            </a:r>
            <a:r>
              <a:rPr lang="zh-CN" altLang="en-US" sz="2400" dirty="0">
                <a:solidFill>
                  <a:srgbClr val="000000"/>
                </a:solidFill>
                <a:latin typeface="Times New Roman" panose="02020603050405020304" pitchFamily="18" charset="0"/>
                <a:cs typeface="Times New Roman" panose="02020603050405020304" pitchFamily="18" charset="0"/>
              </a:rPr>
              <a:t>在</a:t>
            </a:r>
            <a:r>
              <a:rPr lang="en-US" altLang="zh-CN" sz="2400" dirty="0" err="1">
                <a:solidFill>
                  <a:srgbClr val="000000"/>
                </a:solidFill>
                <a:latin typeface="Times New Roman" panose="02020603050405020304" pitchFamily="18" charset="0"/>
                <a:cs typeface="Times New Roman" panose="02020603050405020304" pitchFamily="18" charset="0"/>
              </a:rPr>
              <a:t>HyperKvasir</a:t>
            </a:r>
            <a:r>
              <a:rPr lang="zh-CN" altLang="en-US" sz="2400" dirty="0">
                <a:solidFill>
                  <a:srgbClr val="000000"/>
                </a:solidFill>
                <a:latin typeface="Times New Roman" panose="02020603050405020304" pitchFamily="18" charset="0"/>
                <a:cs typeface="Times New Roman" panose="02020603050405020304" pitchFamily="18" charset="0"/>
              </a:rPr>
              <a:t>数据集</a:t>
            </a:r>
            <a:r>
              <a:rPr lang="en-US" altLang="zh-CN" sz="2400" dirty="0">
                <a:solidFill>
                  <a:srgbClr val="000000"/>
                </a:solidFill>
                <a:latin typeface="Times New Roman" panose="02020603050405020304" pitchFamily="18" charset="0"/>
                <a:cs typeface="Times New Roman" panose="02020603050405020304" pitchFamily="18" charset="0"/>
              </a:rPr>
              <a:t>[1]</a:t>
            </a:r>
            <a:r>
              <a:rPr lang="zh-CN" altLang="en-US" sz="2400" dirty="0">
                <a:solidFill>
                  <a:srgbClr val="000000"/>
                </a:solidFill>
                <a:latin typeface="Times New Roman" panose="02020603050405020304" pitchFamily="18" charset="0"/>
                <a:cs typeface="Times New Roman" panose="02020603050405020304" pitchFamily="18" charset="0"/>
              </a:rPr>
              <a:t>上使用</a:t>
            </a:r>
            <a:r>
              <a:rPr lang="en-US" altLang="zh-CN" sz="2400" dirty="0">
                <a:solidFill>
                  <a:srgbClr val="000000"/>
                </a:solidFill>
                <a:latin typeface="Times New Roman" panose="02020603050405020304" pitchFamily="18" charset="0"/>
                <a:cs typeface="Times New Roman" panose="02020603050405020304" pitchFamily="18" charset="0"/>
              </a:rPr>
              <a:t>styling</a:t>
            </a:r>
            <a:r>
              <a:rPr lang="zh-CN" altLang="en-US" sz="2400" dirty="0">
                <a:solidFill>
                  <a:srgbClr val="000000"/>
                </a:solidFill>
                <a:latin typeface="Times New Roman" panose="02020603050405020304" pitchFamily="18" charset="0"/>
                <a:cs typeface="Times New Roman" panose="02020603050405020304" pitchFamily="18" charset="0"/>
              </a:rPr>
              <a:t>来提高分割性能。</a:t>
            </a:r>
            <a:endParaRPr lang="en-US" altLang="zh-CN" sz="24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3907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平行四边形 26"/>
          <p:cNvSpPr/>
          <p:nvPr/>
        </p:nvSpPr>
        <p:spPr>
          <a:xfrm>
            <a:off x="1" y="0"/>
            <a:ext cx="3478214" cy="6858000"/>
          </a:xfrm>
          <a:prstGeom prst="parallelogram">
            <a:avLst>
              <a:gd name="adj" fmla="val 32668"/>
            </a:avLst>
          </a:prstGeom>
          <a:solidFill>
            <a:srgbClr val="007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96143" y="579315"/>
            <a:ext cx="2394674" cy="13063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600" b="1" dirty="0">
                <a:solidFill>
                  <a:schemeClr val="bg1"/>
                </a:solidFill>
                <a:latin typeface="微软雅黑" panose="020B0503020204020204" pitchFamily="34" charset="-122"/>
                <a:ea typeface="微软雅黑" panose="020B0503020204020204" pitchFamily="34" charset="-122"/>
              </a:rPr>
              <a:t>目 录</a:t>
            </a:r>
            <a:endParaRPr lang="en-US" altLang="zh-CN" sz="6600" b="1" dirty="0">
              <a:solidFill>
                <a:schemeClr val="bg1"/>
              </a:solidFill>
              <a:latin typeface="微软雅黑" panose="020B0503020204020204" pitchFamily="34" charset="-122"/>
              <a:ea typeface="微软雅黑" panose="020B0503020204020204" pitchFamily="34" charset="-122"/>
            </a:endParaRPr>
          </a:p>
          <a:p>
            <a:pPr algn="ctr"/>
            <a:r>
              <a:rPr lang="en-US" altLang="zh-CN" sz="2800" dirty="0">
                <a:solidFill>
                  <a:schemeClr val="bg1"/>
                </a:solidFill>
                <a:latin typeface="微软雅黑" panose="020B0503020204020204" pitchFamily="34" charset="-122"/>
                <a:ea typeface="微软雅黑" panose="020B0503020204020204" pitchFamily="34" charset="-122"/>
              </a:rPr>
              <a:t>CONTESTS</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9528307" y="344099"/>
            <a:ext cx="2207560" cy="697048"/>
            <a:chOff x="1416158" y="1776709"/>
            <a:chExt cx="2425399" cy="765832"/>
          </a:xfrm>
        </p:grpSpPr>
        <p:pic>
          <p:nvPicPr>
            <p:cNvPr id="25" name="图片 2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73496" y="1840839"/>
              <a:ext cx="1768061" cy="637573"/>
            </a:xfrm>
            <a:prstGeom prst="rect">
              <a:avLst/>
            </a:prstGeom>
          </p:spPr>
        </p:pic>
        <p:pic>
          <p:nvPicPr>
            <p:cNvPr id="26" name="图片 2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16158" y="1776709"/>
              <a:ext cx="765832" cy="765832"/>
            </a:xfrm>
            <a:prstGeom prst="rect">
              <a:avLst/>
            </a:prstGeom>
          </p:spPr>
        </p:pic>
      </p:grpSp>
      <p:grpSp>
        <p:nvGrpSpPr>
          <p:cNvPr id="2" name="组合 1">
            <a:extLst>
              <a:ext uri="{FF2B5EF4-FFF2-40B4-BE49-F238E27FC236}">
                <a16:creationId xmlns:a16="http://schemas.microsoft.com/office/drawing/2014/main" id="{D577E70C-199B-8A05-9255-67B6C3F37B8A}"/>
              </a:ext>
            </a:extLst>
          </p:cNvPr>
          <p:cNvGrpSpPr/>
          <p:nvPr/>
        </p:nvGrpSpPr>
        <p:grpSpPr>
          <a:xfrm>
            <a:off x="4644123" y="1156490"/>
            <a:ext cx="4884184" cy="1041707"/>
            <a:chOff x="6346509" y="1960043"/>
            <a:chExt cx="4884184" cy="1041707"/>
          </a:xfrm>
        </p:grpSpPr>
        <p:sp>
          <p:nvSpPr>
            <p:cNvPr id="3" name="文本框 2">
              <a:extLst>
                <a:ext uri="{FF2B5EF4-FFF2-40B4-BE49-F238E27FC236}">
                  <a16:creationId xmlns:a16="http://schemas.microsoft.com/office/drawing/2014/main" id="{C9097104-66A3-745C-469E-480C83CA3196}"/>
                </a:ext>
              </a:extLst>
            </p:cNvPr>
            <p:cNvSpPr txBox="1"/>
            <p:nvPr/>
          </p:nvSpPr>
          <p:spPr>
            <a:xfrm>
              <a:off x="6346509" y="1960043"/>
              <a:ext cx="545342" cy="830997"/>
            </a:xfrm>
            <a:prstGeom prst="rect">
              <a:avLst/>
            </a:prstGeom>
            <a:noFill/>
          </p:spPr>
          <p:txBody>
            <a:bodyPr wrap="none" rtlCol="0">
              <a:spAutoFit/>
            </a:bodyPr>
            <a:lstStyle/>
            <a:p>
              <a:r>
                <a:rPr lang="en-US" altLang="zh-CN" sz="4800" dirty="0">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4800"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4" name="直接连接符 3">
              <a:extLst>
                <a:ext uri="{FF2B5EF4-FFF2-40B4-BE49-F238E27FC236}">
                  <a16:creationId xmlns:a16="http://schemas.microsoft.com/office/drawing/2014/main" id="{5F4F7603-09F7-D0DC-0234-F4A3491ED4C8}"/>
                </a:ext>
              </a:extLst>
            </p:cNvPr>
            <p:cNvCxnSpPr/>
            <p:nvPr/>
          </p:nvCxnSpPr>
          <p:spPr>
            <a:xfrm flipH="1">
              <a:off x="6543677" y="2140750"/>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38E48F37-0B6E-4110-0283-A37E7D52EE37}"/>
                </a:ext>
              </a:extLst>
            </p:cNvPr>
            <p:cNvSpPr txBox="1"/>
            <p:nvPr/>
          </p:nvSpPr>
          <p:spPr>
            <a:xfrm>
              <a:off x="6991352" y="2416975"/>
              <a:ext cx="4239341"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研究背景与现状</a:t>
              </a:r>
            </a:p>
          </p:txBody>
        </p:sp>
      </p:grpSp>
      <p:grpSp>
        <p:nvGrpSpPr>
          <p:cNvPr id="6" name="组合 5">
            <a:extLst>
              <a:ext uri="{FF2B5EF4-FFF2-40B4-BE49-F238E27FC236}">
                <a16:creationId xmlns:a16="http://schemas.microsoft.com/office/drawing/2014/main" id="{23F75A21-6DDC-18EC-16BA-883520F5108E}"/>
              </a:ext>
            </a:extLst>
          </p:cNvPr>
          <p:cNvGrpSpPr/>
          <p:nvPr/>
        </p:nvGrpSpPr>
        <p:grpSpPr>
          <a:xfrm>
            <a:off x="4642277" y="2417004"/>
            <a:ext cx="4884184" cy="1041707"/>
            <a:chOff x="6346509" y="3007646"/>
            <a:chExt cx="4884184" cy="1041707"/>
          </a:xfrm>
        </p:grpSpPr>
        <p:sp>
          <p:nvSpPr>
            <p:cNvPr id="7" name="文本框 6">
              <a:extLst>
                <a:ext uri="{FF2B5EF4-FFF2-40B4-BE49-F238E27FC236}">
                  <a16:creationId xmlns:a16="http://schemas.microsoft.com/office/drawing/2014/main" id="{0B0A8AB0-0670-A461-57C8-033B265A3550}"/>
                </a:ext>
              </a:extLst>
            </p:cNvPr>
            <p:cNvSpPr txBox="1"/>
            <p:nvPr/>
          </p:nvSpPr>
          <p:spPr>
            <a:xfrm>
              <a:off x="6346509" y="3007646"/>
              <a:ext cx="545342" cy="830997"/>
            </a:xfrm>
            <a:prstGeom prst="rect">
              <a:avLst/>
            </a:prstGeom>
            <a:noFill/>
          </p:spPr>
          <p:txBody>
            <a:bodyPr wrap="none" rtlCol="0">
              <a:spAutoFit/>
            </a:bodyPr>
            <a:lstStyle/>
            <a:p>
              <a:r>
                <a:rPr lang="en-US" altLang="zh-CN"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8" name="直接连接符 7">
              <a:extLst>
                <a:ext uri="{FF2B5EF4-FFF2-40B4-BE49-F238E27FC236}">
                  <a16:creationId xmlns:a16="http://schemas.microsoft.com/office/drawing/2014/main" id="{C85DB5E6-CCCC-1DAC-579B-4865B0CDC38F}"/>
                </a:ext>
              </a:extLst>
            </p:cNvPr>
            <p:cNvCxnSpPr/>
            <p:nvPr/>
          </p:nvCxnSpPr>
          <p:spPr>
            <a:xfrm flipH="1">
              <a:off x="6543677" y="3188353"/>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37E023E4-17CE-E119-240D-2024C2E364C5}"/>
                </a:ext>
              </a:extLst>
            </p:cNvPr>
            <p:cNvSpPr txBox="1"/>
            <p:nvPr/>
          </p:nvSpPr>
          <p:spPr>
            <a:xfrm>
              <a:off x="6991352" y="3464578"/>
              <a:ext cx="4239341" cy="584775"/>
            </a:xfrm>
            <a:prstGeom prst="rect">
              <a:avLst/>
            </a:prstGeom>
            <a:noFill/>
          </p:spPr>
          <p:txBody>
            <a:bodyPr wrap="square" rtlCol="0">
              <a:spAutoFit/>
            </a:bodyPr>
            <a:lstStyle/>
            <a:p>
              <a:r>
                <a:rPr lang="zh-CN" altLang="en-US" sz="3200" dirty="0">
                  <a:solidFill>
                    <a:srgbClr val="0079BF"/>
                  </a:solidFill>
                  <a:latin typeface="微软雅黑" panose="020B0503020204020204" pitchFamily="34" charset="-122"/>
                  <a:ea typeface="微软雅黑" panose="020B0503020204020204" pitchFamily="34" charset="-122"/>
                </a:rPr>
                <a:t>解决方案与创新点</a:t>
              </a:r>
              <a:endParaRPr lang="en-US" altLang="zh-CN" sz="3200" dirty="0">
                <a:solidFill>
                  <a:srgbClr val="0079BF"/>
                </a:solidFill>
                <a:latin typeface="微软雅黑" panose="020B0503020204020204" pitchFamily="34" charset="-122"/>
                <a:ea typeface="微软雅黑" panose="020B0503020204020204" pitchFamily="34" charset="-122"/>
              </a:endParaRPr>
            </a:p>
          </p:txBody>
        </p:sp>
      </p:grpSp>
      <p:grpSp>
        <p:nvGrpSpPr>
          <p:cNvPr id="11" name="组合 10">
            <a:extLst>
              <a:ext uri="{FF2B5EF4-FFF2-40B4-BE49-F238E27FC236}">
                <a16:creationId xmlns:a16="http://schemas.microsoft.com/office/drawing/2014/main" id="{E874BFA4-7F3B-EA96-9653-52A5C48DEE7A}"/>
              </a:ext>
            </a:extLst>
          </p:cNvPr>
          <p:cNvGrpSpPr/>
          <p:nvPr/>
        </p:nvGrpSpPr>
        <p:grpSpPr>
          <a:xfrm>
            <a:off x="4642277" y="3792218"/>
            <a:ext cx="4884184" cy="1041707"/>
            <a:chOff x="6346509" y="4055249"/>
            <a:chExt cx="4884184" cy="1041707"/>
          </a:xfrm>
        </p:grpSpPr>
        <p:sp>
          <p:nvSpPr>
            <p:cNvPr id="12" name="文本框 11">
              <a:extLst>
                <a:ext uri="{FF2B5EF4-FFF2-40B4-BE49-F238E27FC236}">
                  <a16:creationId xmlns:a16="http://schemas.microsoft.com/office/drawing/2014/main" id="{D8864DFB-A7F3-8B9A-C5AE-09A9B9C2DFB4}"/>
                </a:ext>
              </a:extLst>
            </p:cNvPr>
            <p:cNvSpPr txBox="1"/>
            <p:nvPr/>
          </p:nvSpPr>
          <p:spPr>
            <a:xfrm>
              <a:off x="6346509" y="4055249"/>
              <a:ext cx="545342" cy="830997"/>
            </a:xfrm>
            <a:prstGeom prst="rect">
              <a:avLst/>
            </a:prstGeom>
            <a:noFill/>
          </p:spPr>
          <p:txBody>
            <a:bodyPr wrap="none" rtlCol="0">
              <a:spAutoFit/>
            </a:bodyPr>
            <a:lstStyle/>
            <a:p>
              <a:r>
                <a:rPr lang="en-US" altLang="zh-CN" sz="4800" dirty="0">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4800"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3" name="直接连接符 12">
              <a:extLst>
                <a:ext uri="{FF2B5EF4-FFF2-40B4-BE49-F238E27FC236}">
                  <a16:creationId xmlns:a16="http://schemas.microsoft.com/office/drawing/2014/main" id="{373285F8-C086-B22D-1F77-3AFAC6B096F9}"/>
                </a:ext>
              </a:extLst>
            </p:cNvPr>
            <p:cNvCxnSpPr/>
            <p:nvPr/>
          </p:nvCxnSpPr>
          <p:spPr>
            <a:xfrm flipH="1">
              <a:off x="6543677" y="4235956"/>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E9AE9310-1E8D-CC57-CEA0-6FF3992FB72B}"/>
                </a:ext>
              </a:extLst>
            </p:cNvPr>
            <p:cNvSpPr txBox="1"/>
            <p:nvPr/>
          </p:nvSpPr>
          <p:spPr>
            <a:xfrm>
              <a:off x="6991352" y="4512181"/>
              <a:ext cx="4239341"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研究思路与技术路线</a:t>
              </a:r>
              <a:endParaRPr lang="en-US" altLang="zh-CN" sz="3200" dirty="0">
                <a:latin typeface="微软雅黑" panose="020B0503020204020204" pitchFamily="34" charset="-122"/>
                <a:ea typeface="微软雅黑" panose="020B0503020204020204" pitchFamily="34" charset="-122"/>
              </a:endParaRPr>
            </a:p>
          </p:txBody>
        </p:sp>
      </p:grpSp>
      <p:grpSp>
        <p:nvGrpSpPr>
          <p:cNvPr id="15" name="组合 14">
            <a:extLst>
              <a:ext uri="{FF2B5EF4-FFF2-40B4-BE49-F238E27FC236}">
                <a16:creationId xmlns:a16="http://schemas.microsoft.com/office/drawing/2014/main" id="{BA83BBA5-072D-4370-94FE-3C6E83CFAA5E}"/>
              </a:ext>
            </a:extLst>
          </p:cNvPr>
          <p:cNvGrpSpPr/>
          <p:nvPr/>
        </p:nvGrpSpPr>
        <p:grpSpPr>
          <a:xfrm>
            <a:off x="4642277" y="5122385"/>
            <a:ext cx="4884184" cy="1041707"/>
            <a:chOff x="6346509" y="5102851"/>
            <a:chExt cx="4884184" cy="1041707"/>
          </a:xfrm>
        </p:grpSpPr>
        <p:sp>
          <p:nvSpPr>
            <p:cNvPr id="16" name="文本框 15">
              <a:extLst>
                <a:ext uri="{FF2B5EF4-FFF2-40B4-BE49-F238E27FC236}">
                  <a16:creationId xmlns:a16="http://schemas.microsoft.com/office/drawing/2014/main" id="{EEAC48CE-0BEE-BC3E-D6FF-C52660FAD7FF}"/>
                </a:ext>
              </a:extLst>
            </p:cNvPr>
            <p:cNvSpPr txBox="1"/>
            <p:nvPr/>
          </p:nvSpPr>
          <p:spPr>
            <a:xfrm>
              <a:off x="6346509" y="5102851"/>
              <a:ext cx="545342" cy="830997"/>
            </a:xfrm>
            <a:prstGeom prst="rect">
              <a:avLst/>
            </a:prstGeom>
            <a:noFill/>
          </p:spPr>
          <p:txBody>
            <a:bodyPr wrap="none" rtlCol="0">
              <a:spAutoFit/>
            </a:bodyPr>
            <a:lstStyle/>
            <a:p>
              <a:r>
                <a:rPr lang="en-US" altLang="zh-CN" sz="4800" dirty="0">
                  <a:latin typeface="微软雅黑" panose="020B0503020204020204" pitchFamily="34" charset="-122"/>
                  <a:ea typeface="微软雅黑" panose="020B0503020204020204" pitchFamily="34" charset="-122"/>
                  <a:cs typeface="Times New Roman" panose="02020603050405020304" pitchFamily="18" charset="0"/>
                </a:rPr>
                <a:t>4</a:t>
              </a:r>
              <a:endParaRPr lang="zh-CN" altLang="en-US" sz="4800"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7" name="直接连接符 16">
              <a:extLst>
                <a:ext uri="{FF2B5EF4-FFF2-40B4-BE49-F238E27FC236}">
                  <a16:creationId xmlns:a16="http://schemas.microsoft.com/office/drawing/2014/main" id="{669C91DE-D706-1B7D-4FF6-85A789E7517D}"/>
                </a:ext>
              </a:extLst>
            </p:cNvPr>
            <p:cNvCxnSpPr/>
            <p:nvPr/>
          </p:nvCxnSpPr>
          <p:spPr>
            <a:xfrm flipH="1">
              <a:off x="6543677" y="5283558"/>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1FADC055-0DF2-15B2-6939-9225B0A28A91}"/>
                </a:ext>
              </a:extLst>
            </p:cNvPr>
            <p:cNvSpPr txBox="1"/>
            <p:nvPr/>
          </p:nvSpPr>
          <p:spPr>
            <a:xfrm>
              <a:off x="6991352" y="5559783"/>
              <a:ext cx="4239341"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研究结果与意义</a:t>
              </a:r>
            </a:p>
          </p:txBody>
        </p:sp>
      </p:grpSp>
      <p:sp>
        <p:nvSpPr>
          <p:cNvPr id="19" name="文本框 18">
            <a:extLst>
              <a:ext uri="{FF2B5EF4-FFF2-40B4-BE49-F238E27FC236}">
                <a16:creationId xmlns:a16="http://schemas.microsoft.com/office/drawing/2014/main" id="{3C9A07F9-C5E3-C8F4-01BA-D346B7606C2A}"/>
              </a:ext>
            </a:extLst>
          </p:cNvPr>
          <p:cNvSpPr txBox="1"/>
          <p:nvPr/>
        </p:nvSpPr>
        <p:spPr>
          <a:xfrm>
            <a:off x="4644123" y="3317027"/>
            <a:ext cx="184731" cy="830997"/>
          </a:xfrm>
          <a:prstGeom prst="rect">
            <a:avLst/>
          </a:prstGeom>
          <a:noFill/>
        </p:spPr>
        <p:txBody>
          <a:bodyPr wrap="none" rtlCol="0">
            <a:spAutoFit/>
          </a:bodyPr>
          <a:lstStyle/>
          <a:p>
            <a:endParaRPr lang="zh-CN" altLang="en-US"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878291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a:t>解决方案与创新点</a:t>
            </a:r>
          </a:p>
        </p:txBody>
      </p:sp>
      <p:sp>
        <p:nvSpPr>
          <p:cNvPr id="4" name="文本框 3">
            <a:extLst>
              <a:ext uri="{FF2B5EF4-FFF2-40B4-BE49-F238E27FC236}">
                <a16:creationId xmlns:a16="http://schemas.microsoft.com/office/drawing/2014/main" id="{1EB6E31C-013B-195C-78CD-8847490C8E95}"/>
              </a:ext>
            </a:extLst>
          </p:cNvPr>
          <p:cNvSpPr txBox="1"/>
          <p:nvPr/>
        </p:nvSpPr>
        <p:spPr>
          <a:xfrm>
            <a:off x="240865" y="2105712"/>
            <a:ext cx="11710270" cy="3662541"/>
          </a:xfrm>
          <a:prstGeom prst="rect">
            <a:avLst/>
          </a:prstGeom>
          <a:noFill/>
        </p:spPr>
        <p:txBody>
          <a:bodyPr wrap="square">
            <a:spAutoFit/>
          </a:bodyPr>
          <a:lstStyle/>
          <a:p>
            <a:r>
              <a:rPr lang="zh-CN" altLang="en-US" sz="3600" b="1" dirty="0">
                <a:solidFill>
                  <a:srgbClr val="000000"/>
                </a:solidFill>
                <a:latin typeface="Times New Roman" panose="02020603050405020304" pitchFamily="18" charset="0"/>
                <a:cs typeface="Times New Roman" panose="02020603050405020304" pitchFamily="18" charset="0"/>
              </a:rPr>
              <a:t>本文创新点：</a:t>
            </a:r>
            <a:endParaRPr lang="en-US" altLang="zh-CN" sz="3600" b="1" dirty="0">
              <a:solidFill>
                <a:srgbClr val="000000"/>
              </a:solidFill>
              <a:latin typeface="Times New Roman" panose="02020603050405020304" pitchFamily="18" charset="0"/>
              <a:cs typeface="Times New Roman" panose="02020603050405020304" pitchFamily="18" charset="0"/>
            </a:endParaRPr>
          </a:p>
          <a:p>
            <a:r>
              <a:rPr lang="en-US" altLang="zh-CN" sz="2800" dirty="0">
                <a:solidFill>
                  <a:srgbClr val="000000"/>
                </a:solidFill>
                <a:latin typeface="Times New Roman" panose="02020603050405020304" pitchFamily="18" charset="0"/>
                <a:cs typeface="Times New Roman" panose="02020603050405020304" pitchFamily="18" charset="0"/>
              </a:rPr>
              <a:t>1</a:t>
            </a:r>
            <a:r>
              <a:rPr lang="zh-CN" altLang="en-US" sz="2800" dirty="0">
                <a:solidFill>
                  <a:srgbClr val="000000"/>
                </a:solidFill>
                <a:latin typeface="Times New Roman" panose="02020603050405020304" pitchFamily="18" charset="0"/>
                <a:cs typeface="Times New Roman" panose="02020603050405020304" pitchFamily="18" charset="0"/>
              </a:rPr>
              <a:t>、我们探讨了在训练扩散模型之前将</a:t>
            </a:r>
            <a:r>
              <a:rPr lang="zh-CN" altLang="en-US" sz="2800" b="1" dirty="0">
                <a:solidFill>
                  <a:srgbClr val="C00000"/>
                </a:solidFill>
                <a:latin typeface="Times New Roman" panose="02020603050405020304" pitchFamily="18" charset="0"/>
                <a:cs typeface="Times New Roman" panose="02020603050405020304" pitchFamily="18" charset="0"/>
              </a:rPr>
              <a:t>聚类</a:t>
            </a:r>
            <a:r>
              <a:rPr lang="zh-CN" altLang="en-US" sz="2800" dirty="0">
                <a:solidFill>
                  <a:srgbClr val="000000"/>
                </a:solidFill>
                <a:latin typeface="Times New Roman" panose="02020603050405020304" pitchFamily="18" charset="0"/>
                <a:cs typeface="Times New Roman" panose="02020603050405020304" pitchFamily="18" charset="0"/>
              </a:rPr>
              <a:t>作为预处理步骤的使用。这样做是为了克服扩散模型难以表示的数据集中图像之间的巨大差异。</a:t>
            </a:r>
          </a:p>
          <a:p>
            <a:r>
              <a:rPr lang="en-US" altLang="zh-CN" sz="2800" dirty="0">
                <a:solidFill>
                  <a:srgbClr val="000000"/>
                </a:solidFill>
                <a:latin typeface="Times New Roman" panose="02020603050405020304" pitchFamily="18" charset="0"/>
                <a:cs typeface="Times New Roman" panose="02020603050405020304" pitchFamily="18" charset="0"/>
              </a:rPr>
              <a:t>2</a:t>
            </a:r>
            <a:r>
              <a:rPr lang="zh-CN" altLang="en-US" sz="2800" dirty="0">
                <a:solidFill>
                  <a:srgbClr val="000000"/>
                </a:solidFill>
                <a:latin typeface="Times New Roman" panose="02020603050405020304" pitchFamily="18" charset="0"/>
                <a:cs typeface="Times New Roman" panose="02020603050405020304" pitchFamily="18" charset="0"/>
              </a:rPr>
              <a:t>、我们的扩散模型有一个</a:t>
            </a:r>
            <a:r>
              <a:rPr lang="zh-CN" altLang="en-US" sz="2800" b="1" dirty="0">
                <a:solidFill>
                  <a:srgbClr val="C00000"/>
                </a:solidFill>
                <a:latin typeface="Times New Roman" panose="02020603050405020304" pitchFamily="18" charset="0"/>
                <a:cs typeface="Times New Roman" panose="02020603050405020304" pitchFamily="18" charset="0"/>
              </a:rPr>
              <a:t>第四通道的输入用来产生分割掩模</a:t>
            </a:r>
            <a:r>
              <a:rPr lang="zh-CN" altLang="en-US" sz="2800" dirty="0">
                <a:solidFill>
                  <a:srgbClr val="000000"/>
                </a:solidFill>
                <a:latin typeface="Times New Roman" panose="02020603050405020304" pitchFamily="18" charset="0"/>
                <a:cs typeface="Times New Roman" panose="02020603050405020304" pitchFamily="18" charset="0"/>
              </a:rPr>
              <a:t>。这样做是为了确保模型同时生成具有相应掩膜的图像，减轻专家对图像注释或单独的模型的需要。</a:t>
            </a:r>
          </a:p>
          <a:p>
            <a:r>
              <a:rPr lang="en-US" altLang="zh-CN" sz="2800" dirty="0">
                <a:solidFill>
                  <a:srgbClr val="000000"/>
                </a:solidFill>
                <a:latin typeface="Times New Roman" panose="02020603050405020304" pitchFamily="18" charset="0"/>
                <a:cs typeface="Times New Roman" panose="02020603050405020304" pitchFamily="18" charset="0"/>
              </a:rPr>
              <a:t>3</a:t>
            </a:r>
            <a:r>
              <a:rPr lang="zh-CN" altLang="en-US" sz="2800" dirty="0">
                <a:solidFill>
                  <a:srgbClr val="000000"/>
                </a:solidFill>
                <a:latin typeface="Times New Roman" panose="02020603050405020304" pitchFamily="18" charset="0"/>
                <a:cs typeface="Times New Roman" panose="02020603050405020304" pitchFamily="18" charset="0"/>
              </a:rPr>
              <a:t>、我们使用 </a:t>
            </a:r>
            <a:r>
              <a:rPr lang="en-US" altLang="zh-CN" sz="2800" dirty="0" err="1">
                <a:solidFill>
                  <a:srgbClr val="000000"/>
                </a:solidFill>
                <a:latin typeface="Times New Roman" panose="02020603050405020304" pitchFamily="18" charset="0"/>
                <a:cs typeface="Times New Roman" panose="02020603050405020304" pitchFamily="18" charset="0"/>
              </a:rPr>
              <a:t>Lugmayr</a:t>
            </a:r>
            <a:r>
              <a:rPr lang="en-US" altLang="zh-CN" sz="2800" dirty="0">
                <a:solidFill>
                  <a:srgbClr val="000000"/>
                </a:solidFill>
                <a:latin typeface="Times New Roman" panose="02020603050405020304" pitchFamily="18" charset="0"/>
                <a:cs typeface="Times New Roman" panose="02020603050405020304" pitchFamily="18" charset="0"/>
              </a:rPr>
              <a:t> </a:t>
            </a:r>
            <a:r>
              <a:rPr lang="zh-CN" altLang="en-US" sz="2800" dirty="0">
                <a:solidFill>
                  <a:srgbClr val="000000"/>
                </a:solidFill>
                <a:latin typeface="Times New Roman" panose="02020603050405020304" pitchFamily="18" charset="0"/>
                <a:cs typeface="Times New Roman" panose="02020603050405020304" pitchFamily="18" charset="0"/>
              </a:rPr>
              <a:t>等人 </a:t>
            </a:r>
            <a:r>
              <a:rPr lang="en-US" altLang="zh-CN" sz="2800" dirty="0">
                <a:solidFill>
                  <a:srgbClr val="000000"/>
                </a:solidFill>
                <a:latin typeface="Times New Roman" panose="02020603050405020304" pitchFamily="18" charset="0"/>
                <a:cs typeface="Times New Roman" panose="02020603050405020304" pitchFamily="18" charset="0"/>
              </a:rPr>
              <a:t>[15] </a:t>
            </a:r>
            <a:r>
              <a:rPr lang="zh-CN" altLang="en-US" sz="2800" dirty="0">
                <a:solidFill>
                  <a:srgbClr val="000000"/>
                </a:solidFill>
                <a:latin typeface="Times New Roman" panose="02020603050405020304" pitchFamily="18" charset="0"/>
                <a:cs typeface="Times New Roman" panose="02020603050405020304" pitchFamily="18" charset="0"/>
              </a:rPr>
              <a:t>在息肉上引入的 </a:t>
            </a:r>
            <a:r>
              <a:rPr lang="en-US" altLang="zh-CN" sz="2800" b="1" dirty="0" err="1">
                <a:solidFill>
                  <a:srgbClr val="C00000"/>
                </a:solidFill>
                <a:latin typeface="Times New Roman" panose="02020603050405020304" pitchFamily="18" charset="0"/>
                <a:cs typeface="Times New Roman" panose="02020603050405020304" pitchFamily="18" charset="0"/>
              </a:rPr>
              <a:t>RePaint</a:t>
            </a:r>
            <a:r>
              <a:rPr lang="en-US" altLang="zh-CN" sz="2800" dirty="0">
                <a:solidFill>
                  <a:srgbClr val="000000"/>
                </a:solidFill>
                <a:latin typeface="Times New Roman" panose="02020603050405020304" pitchFamily="18" charset="0"/>
                <a:cs typeface="Times New Roman" panose="02020603050405020304" pitchFamily="18" charset="0"/>
              </a:rPr>
              <a:t> </a:t>
            </a:r>
            <a:r>
              <a:rPr lang="zh-CN" altLang="en-US" sz="2800" dirty="0">
                <a:solidFill>
                  <a:srgbClr val="000000"/>
                </a:solidFill>
                <a:latin typeface="Times New Roman" panose="02020603050405020304" pitchFamily="18" charset="0"/>
                <a:cs typeface="Times New Roman" panose="02020603050405020304" pitchFamily="18" charset="0"/>
              </a:rPr>
              <a:t>以及</a:t>
            </a:r>
            <a:r>
              <a:rPr lang="en-US" altLang="zh-CN" sz="2800" b="1" dirty="0">
                <a:solidFill>
                  <a:srgbClr val="C00000"/>
                </a:solidFill>
                <a:latin typeface="Times New Roman" panose="02020603050405020304" pitchFamily="18" charset="0"/>
                <a:cs typeface="Times New Roman" panose="02020603050405020304" pitchFamily="18" charset="0"/>
              </a:rPr>
              <a:t>styling</a:t>
            </a:r>
            <a:r>
              <a:rPr lang="zh-CN" altLang="en-US" sz="2800" dirty="0">
                <a:solidFill>
                  <a:srgbClr val="000000"/>
                </a:solidFill>
                <a:latin typeface="Times New Roman" panose="02020603050405020304" pitchFamily="18" charset="0"/>
                <a:cs typeface="Times New Roman" panose="02020603050405020304" pitchFamily="18" charset="0"/>
              </a:rPr>
              <a:t>技术</a:t>
            </a:r>
            <a:r>
              <a:rPr lang="en-US" altLang="zh-CN" sz="2800" dirty="0">
                <a:solidFill>
                  <a:srgbClr val="000000"/>
                </a:solidFill>
                <a:latin typeface="Times New Roman" panose="02020603050405020304" pitchFamily="18" charset="0"/>
                <a:cs typeface="Times New Roman" panose="02020603050405020304" pitchFamily="18" charset="0"/>
              </a:rPr>
              <a:t>[12, 31] </a:t>
            </a:r>
            <a:r>
              <a:rPr lang="zh-CN" altLang="en-US" sz="2800" dirty="0">
                <a:solidFill>
                  <a:srgbClr val="000000"/>
                </a:solidFill>
                <a:latin typeface="Times New Roman" panose="02020603050405020304" pitchFamily="18" charset="0"/>
                <a:cs typeface="Times New Roman" panose="02020603050405020304" pitchFamily="18" charset="0"/>
              </a:rPr>
              <a:t>来生成具有足够变化以用于训练的逼真合成图像。</a:t>
            </a:r>
            <a:endParaRPr lang="zh-CN" altLang="en-US" sz="2800" dirty="0">
              <a:solidFill>
                <a:srgbClr val="000000"/>
              </a:solidFill>
              <a:latin typeface="-apple-system"/>
            </a:endParaRPr>
          </a:p>
        </p:txBody>
      </p:sp>
    </p:spTree>
    <p:extLst>
      <p:ext uri="{BB962C8B-B14F-4D97-AF65-F5344CB8AC3E}">
        <p14:creationId xmlns:p14="http://schemas.microsoft.com/office/powerpoint/2010/main" val="2841945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a:t>解决方案与创新点</a:t>
            </a:r>
          </a:p>
        </p:txBody>
      </p:sp>
      <p:pic>
        <p:nvPicPr>
          <p:cNvPr id="4" name="图片 3">
            <a:extLst>
              <a:ext uri="{FF2B5EF4-FFF2-40B4-BE49-F238E27FC236}">
                <a16:creationId xmlns:a16="http://schemas.microsoft.com/office/drawing/2014/main" id="{5C1284C1-0769-8951-AE04-52975953480E}"/>
              </a:ext>
            </a:extLst>
          </p:cNvPr>
          <p:cNvPicPr>
            <a:picLocks noChangeAspect="1"/>
          </p:cNvPicPr>
          <p:nvPr/>
        </p:nvPicPr>
        <p:blipFill>
          <a:blip r:embed="rId3"/>
          <a:stretch>
            <a:fillRect/>
          </a:stretch>
        </p:blipFill>
        <p:spPr>
          <a:xfrm>
            <a:off x="2893019" y="1221850"/>
            <a:ext cx="6405961" cy="5483750"/>
          </a:xfrm>
          <a:prstGeom prst="rect">
            <a:avLst/>
          </a:prstGeom>
        </p:spPr>
      </p:pic>
    </p:spTree>
    <p:extLst>
      <p:ext uri="{BB962C8B-B14F-4D97-AF65-F5344CB8AC3E}">
        <p14:creationId xmlns:p14="http://schemas.microsoft.com/office/powerpoint/2010/main" val="2458577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平行四边形 26"/>
          <p:cNvSpPr/>
          <p:nvPr/>
        </p:nvSpPr>
        <p:spPr>
          <a:xfrm>
            <a:off x="1" y="0"/>
            <a:ext cx="3478214" cy="6858000"/>
          </a:xfrm>
          <a:prstGeom prst="parallelogram">
            <a:avLst>
              <a:gd name="adj" fmla="val 32668"/>
            </a:avLst>
          </a:prstGeom>
          <a:solidFill>
            <a:srgbClr val="007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96143" y="579315"/>
            <a:ext cx="2394674" cy="13063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600" b="1" dirty="0">
                <a:solidFill>
                  <a:schemeClr val="bg1"/>
                </a:solidFill>
                <a:latin typeface="微软雅黑" panose="020B0503020204020204" pitchFamily="34" charset="-122"/>
                <a:ea typeface="微软雅黑" panose="020B0503020204020204" pitchFamily="34" charset="-122"/>
              </a:rPr>
              <a:t>目 录</a:t>
            </a:r>
            <a:endParaRPr lang="en-US" altLang="zh-CN" sz="6600" b="1" dirty="0">
              <a:solidFill>
                <a:schemeClr val="bg1"/>
              </a:solidFill>
              <a:latin typeface="微软雅黑" panose="020B0503020204020204" pitchFamily="34" charset="-122"/>
              <a:ea typeface="微软雅黑" panose="020B0503020204020204" pitchFamily="34" charset="-122"/>
            </a:endParaRPr>
          </a:p>
          <a:p>
            <a:pPr algn="ctr"/>
            <a:r>
              <a:rPr lang="en-US" altLang="zh-CN" sz="2800" dirty="0">
                <a:solidFill>
                  <a:schemeClr val="bg1"/>
                </a:solidFill>
                <a:latin typeface="微软雅黑" panose="020B0503020204020204" pitchFamily="34" charset="-122"/>
                <a:ea typeface="微软雅黑" panose="020B0503020204020204" pitchFamily="34" charset="-122"/>
              </a:rPr>
              <a:t>CONTESTS</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9528307" y="344099"/>
            <a:ext cx="2207560" cy="697048"/>
            <a:chOff x="1416158" y="1776709"/>
            <a:chExt cx="2425399" cy="765832"/>
          </a:xfrm>
        </p:grpSpPr>
        <p:pic>
          <p:nvPicPr>
            <p:cNvPr id="25" name="图片 2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73496" y="1840839"/>
              <a:ext cx="1768061" cy="637573"/>
            </a:xfrm>
            <a:prstGeom prst="rect">
              <a:avLst/>
            </a:prstGeom>
          </p:spPr>
        </p:pic>
        <p:pic>
          <p:nvPicPr>
            <p:cNvPr id="26" name="图片 2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16158" y="1776709"/>
              <a:ext cx="765832" cy="765832"/>
            </a:xfrm>
            <a:prstGeom prst="rect">
              <a:avLst/>
            </a:prstGeom>
          </p:spPr>
        </p:pic>
      </p:grpSp>
      <p:grpSp>
        <p:nvGrpSpPr>
          <p:cNvPr id="2" name="组合 1">
            <a:extLst>
              <a:ext uri="{FF2B5EF4-FFF2-40B4-BE49-F238E27FC236}">
                <a16:creationId xmlns:a16="http://schemas.microsoft.com/office/drawing/2014/main" id="{BD97659A-0D6A-219F-9525-B9DC36F21DE1}"/>
              </a:ext>
            </a:extLst>
          </p:cNvPr>
          <p:cNvGrpSpPr/>
          <p:nvPr/>
        </p:nvGrpSpPr>
        <p:grpSpPr>
          <a:xfrm>
            <a:off x="4644123" y="1156490"/>
            <a:ext cx="4884184" cy="1041707"/>
            <a:chOff x="6346509" y="1960043"/>
            <a:chExt cx="4884184" cy="1041707"/>
          </a:xfrm>
        </p:grpSpPr>
        <p:sp>
          <p:nvSpPr>
            <p:cNvPr id="3" name="文本框 2">
              <a:extLst>
                <a:ext uri="{FF2B5EF4-FFF2-40B4-BE49-F238E27FC236}">
                  <a16:creationId xmlns:a16="http://schemas.microsoft.com/office/drawing/2014/main" id="{0F6CBF5D-C0BA-9811-A355-5AA44EBE25D6}"/>
                </a:ext>
              </a:extLst>
            </p:cNvPr>
            <p:cNvSpPr txBox="1"/>
            <p:nvPr/>
          </p:nvSpPr>
          <p:spPr>
            <a:xfrm>
              <a:off x="6346509" y="1960043"/>
              <a:ext cx="545342" cy="830997"/>
            </a:xfrm>
            <a:prstGeom prst="rect">
              <a:avLst/>
            </a:prstGeom>
            <a:noFill/>
          </p:spPr>
          <p:txBody>
            <a:bodyPr wrap="none" rtlCol="0">
              <a:spAutoFit/>
            </a:bodyPr>
            <a:lstStyle/>
            <a:p>
              <a:r>
                <a:rPr lang="en-US" altLang="zh-CN" sz="4800" dirty="0">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4800"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4" name="直接连接符 3">
              <a:extLst>
                <a:ext uri="{FF2B5EF4-FFF2-40B4-BE49-F238E27FC236}">
                  <a16:creationId xmlns:a16="http://schemas.microsoft.com/office/drawing/2014/main" id="{90DB34B0-0A74-96D5-C351-A28381AEE248}"/>
                </a:ext>
              </a:extLst>
            </p:cNvPr>
            <p:cNvCxnSpPr/>
            <p:nvPr/>
          </p:nvCxnSpPr>
          <p:spPr>
            <a:xfrm flipH="1">
              <a:off x="6543677" y="2140750"/>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3F8984A8-03C2-3570-10D1-B1F776AD7069}"/>
                </a:ext>
              </a:extLst>
            </p:cNvPr>
            <p:cNvSpPr txBox="1"/>
            <p:nvPr/>
          </p:nvSpPr>
          <p:spPr>
            <a:xfrm>
              <a:off x="6991352" y="2416975"/>
              <a:ext cx="4239341"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研究背景与现状</a:t>
              </a:r>
            </a:p>
          </p:txBody>
        </p:sp>
      </p:grpSp>
      <p:grpSp>
        <p:nvGrpSpPr>
          <p:cNvPr id="6" name="组合 5">
            <a:extLst>
              <a:ext uri="{FF2B5EF4-FFF2-40B4-BE49-F238E27FC236}">
                <a16:creationId xmlns:a16="http://schemas.microsoft.com/office/drawing/2014/main" id="{0B71D02D-EBC3-85AE-2791-A2A0817905DB}"/>
              </a:ext>
            </a:extLst>
          </p:cNvPr>
          <p:cNvGrpSpPr/>
          <p:nvPr/>
        </p:nvGrpSpPr>
        <p:grpSpPr>
          <a:xfrm>
            <a:off x="4642277" y="2417004"/>
            <a:ext cx="4884184" cy="1041707"/>
            <a:chOff x="6346509" y="3007646"/>
            <a:chExt cx="4884184" cy="1041707"/>
          </a:xfrm>
        </p:grpSpPr>
        <p:sp>
          <p:nvSpPr>
            <p:cNvPr id="7" name="文本框 6">
              <a:extLst>
                <a:ext uri="{FF2B5EF4-FFF2-40B4-BE49-F238E27FC236}">
                  <a16:creationId xmlns:a16="http://schemas.microsoft.com/office/drawing/2014/main" id="{90566F33-EB76-BA6B-7134-E019BEEF22BD}"/>
                </a:ext>
              </a:extLst>
            </p:cNvPr>
            <p:cNvSpPr txBox="1"/>
            <p:nvPr/>
          </p:nvSpPr>
          <p:spPr>
            <a:xfrm>
              <a:off x="6346509" y="3007646"/>
              <a:ext cx="545342" cy="830997"/>
            </a:xfrm>
            <a:prstGeom prst="rect">
              <a:avLst/>
            </a:prstGeom>
            <a:noFill/>
          </p:spPr>
          <p:txBody>
            <a:bodyPr wrap="none" rtlCol="0">
              <a:spAutoFit/>
            </a:bodyPr>
            <a:lstStyle/>
            <a:p>
              <a:r>
                <a:rPr lang="en-US" altLang="zh-CN" sz="4800" dirty="0">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4800"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8" name="直接连接符 7">
              <a:extLst>
                <a:ext uri="{FF2B5EF4-FFF2-40B4-BE49-F238E27FC236}">
                  <a16:creationId xmlns:a16="http://schemas.microsoft.com/office/drawing/2014/main" id="{B304CCE8-ADC5-5983-B168-0765A32F2863}"/>
                </a:ext>
              </a:extLst>
            </p:cNvPr>
            <p:cNvCxnSpPr/>
            <p:nvPr/>
          </p:nvCxnSpPr>
          <p:spPr>
            <a:xfrm flipH="1">
              <a:off x="6543677" y="3188353"/>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9AEB5D7C-4E22-FE5F-4751-DD69A898D4E7}"/>
                </a:ext>
              </a:extLst>
            </p:cNvPr>
            <p:cNvSpPr txBox="1"/>
            <p:nvPr/>
          </p:nvSpPr>
          <p:spPr>
            <a:xfrm>
              <a:off x="6991352" y="3464578"/>
              <a:ext cx="4239341"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解决方案与创新点</a:t>
              </a:r>
              <a:endParaRPr lang="en-US" altLang="zh-CN" sz="3200" dirty="0">
                <a:latin typeface="微软雅黑" panose="020B0503020204020204" pitchFamily="34" charset="-122"/>
                <a:ea typeface="微软雅黑" panose="020B0503020204020204" pitchFamily="34" charset="-122"/>
              </a:endParaRPr>
            </a:p>
          </p:txBody>
        </p:sp>
      </p:grpSp>
      <p:grpSp>
        <p:nvGrpSpPr>
          <p:cNvPr id="11" name="组合 10">
            <a:extLst>
              <a:ext uri="{FF2B5EF4-FFF2-40B4-BE49-F238E27FC236}">
                <a16:creationId xmlns:a16="http://schemas.microsoft.com/office/drawing/2014/main" id="{CC2AF32A-76A0-D88B-276A-869B8B6D38D1}"/>
              </a:ext>
            </a:extLst>
          </p:cNvPr>
          <p:cNvGrpSpPr/>
          <p:nvPr/>
        </p:nvGrpSpPr>
        <p:grpSpPr>
          <a:xfrm>
            <a:off x="4642277" y="3792218"/>
            <a:ext cx="4884184" cy="1041707"/>
            <a:chOff x="6346509" y="4055249"/>
            <a:chExt cx="4884184" cy="1041707"/>
          </a:xfrm>
        </p:grpSpPr>
        <p:sp>
          <p:nvSpPr>
            <p:cNvPr id="12" name="文本框 11">
              <a:extLst>
                <a:ext uri="{FF2B5EF4-FFF2-40B4-BE49-F238E27FC236}">
                  <a16:creationId xmlns:a16="http://schemas.microsoft.com/office/drawing/2014/main" id="{3D441C7E-758D-C166-4692-5D432A064466}"/>
                </a:ext>
              </a:extLst>
            </p:cNvPr>
            <p:cNvSpPr txBox="1"/>
            <p:nvPr/>
          </p:nvSpPr>
          <p:spPr>
            <a:xfrm>
              <a:off x="6346509" y="4055249"/>
              <a:ext cx="545342" cy="830997"/>
            </a:xfrm>
            <a:prstGeom prst="rect">
              <a:avLst/>
            </a:prstGeom>
            <a:noFill/>
          </p:spPr>
          <p:txBody>
            <a:bodyPr wrap="none" rtlCol="0">
              <a:spAutoFit/>
            </a:bodyPr>
            <a:lstStyle/>
            <a:p>
              <a:r>
                <a:rPr lang="en-US" altLang="zh-CN"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3" name="直接连接符 12">
              <a:extLst>
                <a:ext uri="{FF2B5EF4-FFF2-40B4-BE49-F238E27FC236}">
                  <a16:creationId xmlns:a16="http://schemas.microsoft.com/office/drawing/2014/main" id="{063D94AB-CC21-34DB-D022-912A49B4C602}"/>
                </a:ext>
              </a:extLst>
            </p:cNvPr>
            <p:cNvCxnSpPr/>
            <p:nvPr/>
          </p:nvCxnSpPr>
          <p:spPr>
            <a:xfrm flipH="1">
              <a:off x="6543677" y="4235956"/>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18CAEF9E-CC45-4DEF-D039-1D6B9D6E6D0A}"/>
                </a:ext>
              </a:extLst>
            </p:cNvPr>
            <p:cNvSpPr txBox="1"/>
            <p:nvPr/>
          </p:nvSpPr>
          <p:spPr>
            <a:xfrm>
              <a:off x="6991352" y="4512181"/>
              <a:ext cx="4239341" cy="584775"/>
            </a:xfrm>
            <a:prstGeom prst="rect">
              <a:avLst/>
            </a:prstGeom>
            <a:noFill/>
          </p:spPr>
          <p:txBody>
            <a:bodyPr wrap="square" rtlCol="0">
              <a:spAutoFit/>
            </a:bodyPr>
            <a:lstStyle/>
            <a:p>
              <a:r>
                <a:rPr lang="zh-CN" altLang="en-US" sz="3200" dirty="0">
                  <a:solidFill>
                    <a:srgbClr val="0079BF"/>
                  </a:solidFill>
                  <a:latin typeface="微软雅黑" panose="020B0503020204020204" pitchFamily="34" charset="-122"/>
                  <a:ea typeface="微软雅黑" panose="020B0503020204020204" pitchFamily="34" charset="-122"/>
                </a:rPr>
                <a:t>研究思路与技术路线</a:t>
              </a:r>
              <a:endParaRPr lang="en-US" altLang="zh-CN" sz="3200" dirty="0">
                <a:solidFill>
                  <a:srgbClr val="0079BF"/>
                </a:solidFill>
                <a:latin typeface="微软雅黑" panose="020B0503020204020204" pitchFamily="34" charset="-122"/>
                <a:ea typeface="微软雅黑" panose="020B0503020204020204" pitchFamily="34" charset="-122"/>
              </a:endParaRPr>
            </a:p>
          </p:txBody>
        </p:sp>
      </p:grpSp>
      <p:grpSp>
        <p:nvGrpSpPr>
          <p:cNvPr id="15" name="组合 14">
            <a:extLst>
              <a:ext uri="{FF2B5EF4-FFF2-40B4-BE49-F238E27FC236}">
                <a16:creationId xmlns:a16="http://schemas.microsoft.com/office/drawing/2014/main" id="{00837FB5-4D3C-07F3-E167-00BB2ACE0E38}"/>
              </a:ext>
            </a:extLst>
          </p:cNvPr>
          <p:cNvGrpSpPr/>
          <p:nvPr/>
        </p:nvGrpSpPr>
        <p:grpSpPr>
          <a:xfrm>
            <a:off x="4642277" y="5122385"/>
            <a:ext cx="4884184" cy="1041707"/>
            <a:chOff x="6346509" y="5102851"/>
            <a:chExt cx="4884184" cy="1041707"/>
          </a:xfrm>
        </p:grpSpPr>
        <p:sp>
          <p:nvSpPr>
            <p:cNvPr id="16" name="文本框 15">
              <a:extLst>
                <a:ext uri="{FF2B5EF4-FFF2-40B4-BE49-F238E27FC236}">
                  <a16:creationId xmlns:a16="http://schemas.microsoft.com/office/drawing/2014/main" id="{810E4F57-5122-D3B1-3CA2-CA801E41E87F}"/>
                </a:ext>
              </a:extLst>
            </p:cNvPr>
            <p:cNvSpPr txBox="1"/>
            <p:nvPr/>
          </p:nvSpPr>
          <p:spPr>
            <a:xfrm>
              <a:off x="6346509" y="5102851"/>
              <a:ext cx="545342" cy="830997"/>
            </a:xfrm>
            <a:prstGeom prst="rect">
              <a:avLst/>
            </a:prstGeom>
            <a:noFill/>
          </p:spPr>
          <p:txBody>
            <a:bodyPr wrap="none" rtlCol="0">
              <a:spAutoFit/>
            </a:bodyPr>
            <a:lstStyle/>
            <a:p>
              <a:r>
                <a:rPr lang="en-US" altLang="zh-CN" sz="4800" dirty="0">
                  <a:latin typeface="微软雅黑" panose="020B0503020204020204" pitchFamily="34" charset="-122"/>
                  <a:ea typeface="微软雅黑" panose="020B0503020204020204" pitchFamily="34" charset="-122"/>
                  <a:cs typeface="Times New Roman" panose="02020603050405020304" pitchFamily="18" charset="0"/>
                </a:rPr>
                <a:t>4</a:t>
              </a:r>
              <a:endParaRPr lang="zh-CN" altLang="en-US" sz="4800"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7" name="直接连接符 16">
              <a:extLst>
                <a:ext uri="{FF2B5EF4-FFF2-40B4-BE49-F238E27FC236}">
                  <a16:creationId xmlns:a16="http://schemas.microsoft.com/office/drawing/2014/main" id="{9B53CBCA-2D65-4575-22B0-7D8C19FE7370}"/>
                </a:ext>
              </a:extLst>
            </p:cNvPr>
            <p:cNvCxnSpPr/>
            <p:nvPr/>
          </p:nvCxnSpPr>
          <p:spPr>
            <a:xfrm flipH="1">
              <a:off x="6543677" y="5283558"/>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C8E649B-2EC1-3603-909C-9429770542EC}"/>
                </a:ext>
              </a:extLst>
            </p:cNvPr>
            <p:cNvSpPr txBox="1"/>
            <p:nvPr/>
          </p:nvSpPr>
          <p:spPr>
            <a:xfrm>
              <a:off x="6991352" y="5559783"/>
              <a:ext cx="4239341"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研究结果与意义</a:t>
              </a:r>
            </a:p>
          </p:txBody>
        </p:sp>
      </p:grpSp>
      <p:sp>
        <p:nvSpPr>
          <p:cNvPr id="19" name="文本框 18">
            <a:extLst>
              <a:ext uri="{FF2B5EF4-FFF2-40B4-BE49-F238E27FC236}">
                <a16:creationId xmlns:a16="http://schemas.microsoft.com/office/drawing/2014/main" id="{04B382BF-95C1-A792-78F3-59F1AA3FDCC6}"/>
              </a:ext>
            </a:extLst>
          </p:cNvPr>
          <p:cNvSpPr txBox="1"/>
          <p:nvPr/>
        </p:nvSpPr>
        <p:spPr>
          <a:xfrm>
            <a:off x="4644123" y="3317027"/>
            <a:ext cx="184731" cy="830997"/>
          </a:xfrm>
          <a:prstGeom prst="rect">
            <a:avLst/>
          </a:prstGeom>
          <a:noFill/>
        </p:spPr>
        <p:txBody>
          <a:bodyPr wrap="none" rtlCol="0">
            <a:spAutoFit/>
          </a:bodyPr>
          <a:lstStyle/>
          <a:p>
            <a:endParaRPr lang="zh-CN" altLang="en-US"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70701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a:t>研究思路与技术路线</a:t>
            </a:r>
          </a:p>
        </p:txBody>
      </p:sp>
      <p:sp>
        <p:nvSpPr>
          <p:cNvPr id="3" name="文本框 2">
            <a:extLst>
              <a:ext uri="{FF2B5EF4-FFF2-40B4-BE49-F238E27FC236}">
                <a16:creationId xmlns:a16="http://schemas.microsoft.com/office/drawing/2014/main" id="{E16A5E07-8C95-BB44-96EB-E436BD9AFAE4}"/>
              </a:ext>
            </a:extLst>
          </p:cNvPr>
          <p:cNvSpPr txBox="1"/>
          <p:nvPr/>
        </p:nvSpPr>
        <p:spPr>
          <a:xfrm>
            <a:off x="228691" y="1447867"/>
            <a:ext cx="6093724" cy="523220"/>
          </a:xfrm>
          <a:prstGeom prst="rect">
            <a:avLst/>
          </a:prstGeom>
          <a:noFill/>
        </p:spPr>
        <p:txBody>
          <a:bodyPr wrap="square">
            <a:spAutoFit/>
          </a:bodyPr>
          <a:lstStyle/>
          <a:p>
            <a:r>
              <a:rPr lang="en-US" altLang="zh-CN" sz="2800" dirty="0"/>
              <a:t>1.</a:t>
            </a:r>
            <a:r>
              <a:rPr lang="zh-CN" altLang="en-US" sz="2800" dirty="0"/>
              <a:t>聚类</a:t>
            </a:r>
          </a:p>
        </p:txBody>
      </p:sp>
      <p:pic>
        <p:nvPicPr>
          <p:cNvPr id="6" name="图片 5">
            <a:extLst>
              <a:ext uri="{FF2B5EF4-FFF2-40B4-BE49-F238E27FC236}">
                <a16:creationId xmlns:a16="http://schemas.microsoft.com/office/drawing/2014/main" id="{853DD84A-CA97-ACB9-FAE3-88F20635910E}"/>
              </a:ext>
            </a:extLst>
          </p:cNvPr>
          <p:cNvPicPr>
            <a:picLocks noChangeAspect="1"/>
          </p:cNvPicPr>
          <p:nvPr/>
        </p:nvPicPr>
        <p:blipFill>
          <a:blip r:embed="rId3"/>
          <a:stretch>
            <a:fillRect/>
          </a:stretch>
        </p:blipFill>
        <p:spPr>
          <a:xfrm>
            <a:off x="7174264" y="1447867"/>
            <a:ext cx="4013690" cy="2104899"/>
          </a:xfrm>
          <a:prstGeom prst="rect">
            <a:avLst/>
          </a:prstGeom>
        </p:spPr>
      </p:pic>
      <p:sp>
        <p:nvSpPr>
          <p:cNvPr id="9" name="文本框 8">
            <a:extLst>
              <a:ext uri="{FF2B5EF4-FFF2-40B4-BE49-F238E27FC236}">
                <a16:creationId xmlns:a16="http://schemas.microsoft.com/office/drawing/2014/main" id="{9B328E7B-6EF8-7982-FD3F-3A818639DC54}"/>
              </a:ext>
            </a:extLst>
          </p:cNvPr>
          <p:cNvSpPr txBox="1"/>
          <p:nvPr/>
        </p:nvSpPr>
        <p:spPr>
          <a:xfrm>
            <a:off x="228691" y="1971087"/>
            <a:ext cx="6642781" cy="830997"/>
          </a:xfrm>
          <a:prstGeom prst="rect">
            <a:avLst/>
          </a:prstGeom>
          <a:noFill/>
        </p:spPr>
        <p:txBody>
          <a:bodyPr wrap="square">
            <a:spAutoFit/>
          </a:bodyPr>
          <a:lstStyle/>
          <a:p>
            <a:r>
              <a:rPr lang="zh-CN" altLang="en-US" sz="2400" dirty="0">
                <a:solidFill>
                  <a:srgbClr val="000000"/>
                </a:solidFill>
                <a:latin typeface="Times New Roman" panose="02020603050405020304" pitchFamily="18" charset="0"/>
                <a:cs typeface="Times New Roman" panose="02020603050405020304" pitchFamily="18" charset="0"/>
              </a:rPr>
              <a:t>每行由一个簇中的图像组成。</a:t>
            </a:r>
            <a:r>
              <a:rPr lang="zh-CN" altLang="en-US" sz="2400" b="0" i="0" dirty="0">
                <a:effectLst/>
                <a:latin typeface="-apple-system"/>
              </a:rPr>
              <a:t>根据相似性将数据集中的图像和掩模聚类成组</a:t>
            </a:r>
            <a:endParaRPr lang="zh-CN" altLang="en-US" sz="2400" dirty="0">
              <a:solidFill>
                <a:srgbClr val="000000"/>
              </a:solidFill>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A3045F94-A257-5FC7-8325-A6167A21485C}"/>
              </a:ext>
            </a:extLst>
          </p:cNvPr>
          <p:cNvSpPr txBox="1"/>
          <p:nvPr/>
        </p:nvSpPr>
        <p:spPr>
          <a:xfrm>
            <a:off x="228693" y="4204238"/>
            <a:ext cx="6093724" cy="523220"/>
          </a:xfrm>
          <a:prstGeom prst="rect">
            <a:avLst/>
          </a:prstGeom>
          <a:noFill/>
        </p:spPr>
        <p:txBody>
          <a:bodyPr wrap="square">
            <a:spAutoFit/>
          </a:bodyPr>
          <a:lstStyle/>
          <a:p>
            <a:r>
              <a:rPr lang="en-US" altLang="zh-CN" sz="2800" dirty="0"/>
              <a:t>2.</a:t>
            </a:r>
            <a:r>
              <a:rPr lang="zh-CN" altLang="en-US" sz="2800" dirty="0"/>
              <a:t>第四通道</a:t>
            </a:r>
          </a:p>
        </p:txBody>
      </p:sp>
      <p:sp>
        <p:nvSpPr>
          <p:cNvPr id="14" name="文本框 13">
            <a:extLst>
              <a:ext uri="{FF2B5EF4-FFF2-40B4-BE49-F238E27FC236}">
                <a16:creationId xmlns:a16="http://schemas.microsoft.com/office/drawing/2014/main" id="{835846AA-1BFA-99D3-9A83-ABE3DA0DB05B}"/>
              </a:ext>
            </a:extLst>
          </p:cNvPr>
          <p:cNvSpPr txBox="1"/>
          <p:nvPr/>
        </p:nvSpPr>
        <p:spPr>
          <a:xfrm>
            <a:off x="228691" y="4727458"/>
            <a:ext cx="11963311" cy="461665"/>
          </a:xfrm>
          <a:prstGeom prst="rect">
            <a:avLst/>
          </a:prstGeom>
          <a:noFill/>
        </p:spPr>
        <p:txBody>
          <a:bodyPr wrap="square">
            <a:spAutoFit/>
          </a:bodyPr>
          <a:lstStyle/>
          <a:p>
            <a:r>
              <a:rPr lang="zh-CN" altLang="en-US" sz="2400" dirty="0">
                <a:solidFill>
                  <a:srgbClr val="000000"/>
                </a:solidFill>
                <a:latin typeface="Times New Roman" panose="02020603050405020304" pitchFamily="18" charset="0"/>
                <a:cs typeface="Times New Roman" panose="02020603050405020304" pitchFamily="18" charset="0"/>
              </a:rPr>
              <a:t>使用第四个通道输入掩模，图像和掩膜组成</a:t>
            </a:r>
            <a:r>
              <a:rPr lang="en-US" altLang="zh-CN" sz="2400" dirty="0">
                <a:solidFill>
                  <a:srgbClr val="000000"/>
                </a:solidFill>
                <a:latin typeface="Times New Roman" panose="02020603050405020304" pitchFamily="18" charset="0"/>
                <a:cs typeface="Times New Roman" panose="02020603050405020304" pitchFamily="18" charset="0"/>
              </a:rPr>
              <a:t>4</a:t>
            </a:r>
            <a:r>
              <a:rPr lang="zh-CN" altLang="en-US" sz="2400" dirty="0">
                <a:solidFill>
                  <a:srgbClr val="000000"/>
                </a:solidFill>
                <a:latin typeface="Times New Roman" panose="02020603050405020304" pitchFamily="18" charset="0"/>
                <a:cs typeface="Times New Roman" panose="02020603050405020304" pitchFamily="18" charset="0"/>
              </a:rPr>
              <a:t>通道数据，在每个簇上训练扩散模型。</a:t>
            </a:r>
          </a:p>
        </p:txBody>
      </p:sp>
    </p:spTree>
    <p:extLst>
      <p:ext uri="{BB962C8B-B14F-4D97-AF65-F5344CB8AC3E}">
        <p14:creationId xmlns:p14="http://schemas.microsoft.com/office/powerpoint/2010/main" val="2778813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a:t>研究思路与技术路线</a:t>
            </a:r>
          </a:p>
        </p:txBody>
      </p:sp>
      <p:sp>
        <p:nvSpPr>
          <p:cNvPr id="4" name="文本框 3">
            <a:extLst>
              <a:ext uri="{FF2B5EF4-FFF2-40B4-BE49-F238E27FC236}">
                <a16:creationId xmlns:a16="http://schemas.microsoft.com/office/drawing/2014/main" id="{D02CB20A-ED2D-7F95-2A70-DCC72C84E3B0}"/>
              </a:ext>
            </a:extLst>
          </p:cNvPr>
          <p:cNvSpPr txBox="1"/>
          <p:nvPr/>
        </p:nvSpPr>
        <p:spPr>
          <a:xfrm>
            <a:off x="197894" y="2048111"/>
            <a:ext cx="5552592" cy="1200329"/>
          </a:xfrm>
          <a:prstGeom prst="rect">
            <a:avLst/>
          </a:prstGeom>
          <a:noFill/>
        </p:spPr>
        <p:txBody>
          <a:bodyPr wrap="square">
            <a:spAutoFit/>
          </a:bodyPr>
          <a:lstStyle/>
          <a:p>
            <a:r>
              <a:rPr lang="zh-CN" altLang="en-US" sz="2400" b="0" i="0" dirty="0">
                <a:effectLst/>
                <a:latin typeface="-apple-system"/>
              </a:rPr>
              <a:t>训练生成扩散模型后，我们使用修复技术为每个真实图像生成 </a:t>
            </a:r>
            <a:r>
              <a:rPr lang="en-US" altLang="zh-CN" sz="2400" b="0" i="0" dirty="0">
                <a:effectLst/>
                <a:latin typeface="-apple-system"/>
              </a:rPr>
              <a:t>3 </a:t>
            </a:r>
            <a:r>
              <a:rPr lang="zh-CN" altLang="en-US" sz="2400" b="0" i="0" dirty="0">
                <a:effectLst/>
                <a:latin typeface="-apple-system"/>
              </a:rPr>
              <a:t>个随机样本：新图像及其相应的分割</a:t>
            </a:r>
            <a:endParaRPr lang="zh-CN" altLang="en-US" sz="24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BAFE23C9-F42A-F8FF-90CD-5F5D4F1D55F0}"/>
              </a:ext>
            </a:extLst>
          </p:cNvPr>
          <p:cNvSpPr txBox="1"/>
          <p:nvPr/>
        </p:nvSpPr>
        <p:spPr>
          <a:xfrm>
            <a:off x="261792" y="1589227"/>
            <a:ext cx="5552592" cy="523220"/>
          </a:xfrm>
          <a:prstGeom prst="rect">
            <a:avLst/>
          </a:prstGeom>
          <a:noFill/>
        </p:spPr>
        <p:txBody>
          <a:bodyPr wrap="square">
            <a:spAutoFit/>
          </a:bodyPr>
          <a:lstStyle/>
          <a:p>
            <a:r>
              <a:rPr lang="en-US" altLang="zh-CN" sz="2800" dirty="0"/>
              <a:t>3.inpainting</a:t>
            </a:r>
            <a:r>
              <a:rPr lang="zh-CN" altLang="en-US" sz="2800" dirty="0"/>
              <a:t>方法</a:t>
            </a:r>
          </a:p>
        </p:txBody>
      </p:sp>
      <p:pic>
        <p:nvPicPr>
          <p:cNvPr id="11" name="图片 10">
            <a:extLst>
              <a:ext uri="{FF2B5EF4-FFF2-40B4-BE49-F238E27FC236}">
                <a16:creationId xmlns:a16="http://schemas.microsoft.com/office/drawing/2014/main" id="{B35977CB-692C-F1ED-7A38-B9201EBF700A}"/>
              </a:ext>
            </a:extLst>
          </p:cNvPr>
          <p:cNvPicPr>
            <a:picLocks noChangeAspect="1"/>
          </p:cNvPicPr>
          <p:nvPr/>
        </p:nvPicPr>
        <p:blipFill>
          <a:blip r:embed="rId3"/>
          <a:stretch>
            <a:fillRect/>
          </a:stretch>
        </p:blipFill>
        <p:spPr>
          <a:xfrm>
            <a:off x="255986" y="3301149"/>
            <a:ext cx="6766082" cy="395715"/>
          </a:xfrm>
          <a:prstGeom prst="rect">
            <a:avLst/>
          </a:prstGeom>
        </p:spPr>
      </p:pic>
      <p:pic>
        <p:nvPicPr>
          <p:cNvPr id="13" name="图片 12">
            <a:extLst>
              <a:ext uri="{FF2B5EF4-FFF2-40B4-BE49-F238E27FC236}">
                <a16:creationId xmlns:a16="http://schemas.microsoft.com/office/drawing/2014/main" id="{DE95EC42-C214-58E3-8198-29747DF0FDDC}"/>
              </a:ext>
            </a:extLst>
          </p:cNvPr>
          <p:cNvPicPr>
            <a:picLocks noChangeAspect="1"/>
          </p:cNvPicPr>
          <p:nvPr/>
        </p:nvPicPr>
        <p:blipFill>
          <a:blip r:embed="rId4"/>
          <a:stretch>
            <a:fillRect/>
          </a:stretch>
        </p:blipFill>
        <p:spPr>
          <a:xfrm>
            <a:off x="197894" y="4023318"/>
            <a:ext cx="6630589" cy="445447"/>
          </a:xfrm>
          <a:prstGeom prst="rect">
            <a:avLst/>
          </a:prstGeom>
        </p:spPr>
      </p:pic>
      <p:sp>
        <p:nvSpPr>
          <p:cNvPr id="15" name="文本框 14">
            <a:extLst>
              <a:ext uri="{FF2B5EF4-FFF2-40B4-BE49-F238E27FC236}">
                <a16:creationId xmlns:a16="http://schemas.microsoft.com/office/drawing/2014/main" id="{75632AB3-85C8-C974-035A-D56A45D0AC90}"/>
              </a:ext>
            </a:extLst>
          </p:cNvPr>
          <p:cNvSpPr txBox="1"/>
          <p:nvPr/>
        </p:nvSpPr>
        <p:spPr>
          <a:xfrm>
            <a:off x="261241" y="4852194"/>
            <a:ext cx="11106971" cy="1938992"/>
          </a:xfrm>
          <a:prstGeom prst="rect">
            <a:avLst/>
          </a:prstGeom>
          <a:noFill/>
        </p:spPr>
        <p:txBody>
          <a:bodyPr wrap="square">
            <a:spAutoFit/>
          </a:bodyPr>
          <a:lstStyle/>
          <a:p>
            <a:r>
              <a:rPr lang="zh-CN" altLang="en-US" sz="2400" dirty="0">
                <a:latin typeface="-apple-system"/>
              </a:rPr>
              <a:t>使用方程</a:t>
            </a:r>
            <a:r>
              <a:rPr lang="en-US" altLang="zh-CN" sz="2400" dirty="0">
                <a:latin typeface="-apple-system"/>
              </a:rPr>
              <a:t>A1</a:t>
            </a:r>
            <a:r>
              <a:rPr lang="zh-CN" altLang="en-US" sz="2400" dirty="0">
                <a:latin typeface="-apple-system"/>
              </a:rPr>
              <a:t>获得已知区域：</a:t>
            </a:r>
            <a:endParaRPr lang="en-US" altLang="zh-CN" sz="2400" dirty="0">
              <a:latin typeface="-apple-system"/>
            </a:endParaRPr>
          </a:p>
          <a:p>
            <a:endParaRPr lang="en-US" altLang="zh-CN" sz="2400" dirty="0">
              <a:latin typeface="-apple-system"/>
            </a:endParaRPr>
          </a:p>
          <a:p>
            <a:r>
              <a:rPr lang="zh-CN" altLang="en-US" sz="2400" dirty="0">
                <a:latin typeface="-apple-system"/>
              </a:rPr>
              <a:t>使用方程</a:t>
            </a:r>
            <a:r>
              <a:rPr lang="en-US" altLang="zh-CN" sz="2400" dirty="0">
                <a:latin typeface="-apple-system"/>
              </a:rPr>
              <a:t>A2</a:t>
            </a:r>
            <a:r>
              <a:rPr lang="zh-CN" altLang="en-US" sz="2400" dirty="0">
                <a:latin typeface="-apple-system"/>
              </a:rPr>
              <a:t>获得未知区域： </a:t>
            </a:r>
            <a:endParaRPr lang="en-US" altLang="zh-CN" sz="2400" dirty="0">
              <a:latin typeface="-apple-system"/>
            </a:endParaRPr>
          </a:p>
          <a:p>
            <a:endParaRPr lang="en-US" altLang="zh-CN" sz="2400" dirty="0">
              <a:latin typeface="-apple-system"/>
            </a:endParaRPr>
          </a:p>
          <a:p>
            <a:r>
              <a:rPr lang="zh-CN" altLang="en-US" sz="2400" dirty="0">
                <a:latin typeface="-apple-system"/>
              </a:rPr>
              <a:t>将两者结合起来：</a:t>
            </a:r>
          </a:p>
        </p:txBody>
      </p:sp>
      <p:pic>
        <p:nvPicPr>
          <p:cNvPr id="17" name="图片 16">
            <a:extLst>
              <a:ext uri="{FF2B5EF4-FFF2-40B4-BE49-F238E27FC236}">
                <a16:creationId xmlns:a16="http://schemas.microsoft.com/office/drawing/2014/main" id="{CAD769A6-D96D-8B68-4AAD-ACFF51E75272}"/>
              </a:ext>
            </a:extLst>
          </p:cNvPr>
          <p:cNvPicPr>
            <a:picLocks noChangeAspect="1"/>
          </p:cNvPicPr>
          <p:nvPr/>
        </p:nvPicPr>
        <p:blipFill>
          <a:blip r:embed="rId5"/>
          <a:stretch>
            <a:fillRect/>
          </a:stretch>
        </p:blipFill>
        <p:spPr>
          <a:xfrm>
            <a:off x="3981266" y="4795219"/>
            <a:ext cx="3109080" cy="503750"/>
          </a:xfrm>
          <a:prstGeom prst="rect">
            <a:avLst/>
          </a:prstGeom>
        </p:spPr>
      </p:pic>
      <p:pic>
        <p:nvPicPr>
          <p:cNvPr id="26" name="图片 25">
            <a:extLst>
              <a:ext uri="{FF2B5EF4-FFF2-40B4-BE49-F238E27FC236}">
                <a16:creationId xmlns:a16="http://schemas.microsoft.com/office/drawing/2014/main" id="{1C63EE5A-B097-12F7-4004-BDF98947DDEB}"/>
              </a:ext>
            </a:extLst>
          </p:cNvPr>
          <p:cNvPicPr>
            <a:picLocks noChangeAspect="1"/>
          </p:cNvPicPr>
          <p:nvPr/>
        </p:nvPicPr>
        <p:blipFill>
          <a:blip r:embed="rId6"/>
          <a:stretch>
            <a:fillRect/>
          </a:stretch>
        </p:blipFill>
        <p:spPr>
          <a:xfrm>
            <a:off x="3893618" y="5600468"/>
            <a:ext cx="4229467" cy="464860"/>
          </a:xfrm>
          <a:prstGeom prst="rect">
            <a:avLst/>
          </a:prstGeom>
        </p:spPr>
      </p:pic>
      <p:pic>
        <p:nvPicPr>
          <p:cNvPr id="28" name="图片 27">
            <a:extLst>
              <a:ext uri="{FF2B5EF4-FFF2-40B4-BE49-F238E27FC236}">
                <a16:creationId xmlns:a16="http://schemas.microsoft.com/office/drawing/2014/main" id="{57707488-CA60-153E-02E6-72100F313ABF}"/>
              </a:ext>
            </a:extLst>
          </p:cNvPr>
          <p:cNvPicPr>
            <a:picLocks noChangeAspect="1"/>
          </p:cNvPicPr>
          <p:nvPr/>
        </p:nvPicPr>
        <p:blipFill>
          <a:blip r:embed="rId7"/>
          <a:stretch>
            <a:fillRect/>
          </a:stretch>
        </p:blipFill>
        <p:spPr>
          <a:xfrm>
            <a:off x="3038088" y="6327140"/>
            <a:ext cx="7155800" cy="403895"/>
          </a:xfrm>
          <a:prstGeom prst="rect">
            <a:avLst/>
          </a:prstGeom>
        </p:spPr>
      </p:pic>
      <p:pic>
        <p:nvPicPr>
          <p:cNvPr id="30" name="图片 29">
            <a:extLst>
              <a:ext uri="{FF2B5EF4-FFF2-40B4-BE49-F238E27FC236}">
                <a16:creationId xmlns:a16="http://schemas.microsoft.com/office/drawing/2014/main" id="{D81DF89F-A39C-CD4D-0666-85FD409C7D89}"/>
              </a:ext>
            </a:extLst>
          </p:cNvPr>
          <p:cNvPicPr>
            <a:picLocks noChangeAspect="1"/>
          </p:cNvPicPr>
          <p:nvPr/>
        </p:nvPicPr>
        <p:blipFill>
          <a:blip r:embed="rId8"/>
          <a:stretch>
            <a:fillRect/>
          </a:stretch>
        </p:blipFill>
        <p:spPr>
          <a:xfrm>
            <a:off x="5282915" y="661511"/>
            <a:ext cx="6909085" cy="1915099"/>
          </a:xfrm>
          <a:prstGeom prst="rect">
            <a:avLst/>
          </a:prstGeom>
        </p:spPr>
      </p:pic>
      <p:pic>
        <p:nvPicPr>
          <p:cNvPr id="9" name="图片 8">
            <a:extLst>
              <a:ext uri="{FF2B5EF4-FFF2-40B4-BE49-F238E27FC236}">
                <a16:creationId xmlns:a16="http://schemas.microsoft.com/office/drawing/2014/main" id="{C8A9F6E0-0F27-2F89-C4EE-02281C9FEB6D}"/>
              </a:ext>
            </a:extLst>
          </p:cNvPr>
          <p:cNvPicPr>
            <a:picLocks noChangeAspect="1"/>
          </p:cNvPicPr>
          <p:nvPr/>
        </p:nvPicPr>
        <p:blipFill>
          <a:blip r:embed="rId9"/>
          <a:stretch>
            <a:fillRect/>
          </a:stretch>
        </p:blipFill>
        <p:spPr>
          <a:xfrm>
            <a:off x="7246861" y="2960039"/>
            <a:ext cx="4997575" cy="3235037"/>
          </a:xfrm>
          <a:prstGeom prst="rect">
            <a:avLst/>
          </a:prstGeom>
        </p:spPr>
      </p:pic>
    </p:spTree>
    <p:extLst>
      <p:ext uri="{BB962C8B-B14F-4D97-AF65-F5344CB8AC3E}">
        <p14:creationId xmlns:p14="http://schemas.microsoft.com/office/powerpoint/2010/main" val="1426202580"/>
      </p:ext>
    </p:extLst>
  </p:cSld>
  <p:clrMapOvr>
    <a:masterClrMapping/>
  </p:clrMapOvr>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9723</TotalTime>
  <Words>1790</Words>
  <Application>Microsoft Office PowerPoint</Application>
  <PresentationFormat>宽屏</PresentationFormat>
  <Paragraphs>129</Paragraphs>
  <Slides>17</Slides>
  <Notes>16</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17</vt:i4>
      </vt:variant>
    </vt:vector>
  </HeadingPairs>
  <TitlesOfParts>
    <vt:vector size="27" baseType="lpstr">
      <vt:lpstr>-apple-system</vt:lpstr>
      <vt:lpstr>Helvetica Neue</vt:lpstr>
      <vt:lpstr>Lucida Grande</vt:lpstr>
      <vt:lpstr>等线</vt:lpstr>
      <vt:lpstr>微软雅黑</vt:lpstr>
      <vt:lpstr>Arial</vt:lpstr>
      <vt:lpstr>Calibri</vt:lpstr>
      <vt:lpstr>Calibri Light</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顾建</dc:creator>
  <cp:lastModifiedBy>Meng Geng</cp:lastModifiedBy>
  <cp:revision>125</cp:revision>
  <dcterms:created xsi:type="dcterms:W3CDTF">2015-11-22T14:34:47Z</dcterms:created>
  <dcterms:modified xsi:type="dcterms:W3CDTF">2023-12-18T10:56:40Z</dcterms:modified>
</cp:coreProperties>
</file>